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78" r:id="rId10"/>
    <p:sldId id="263" r:id="rId11"/>
    <p:sldId id="264" r:id="rId12"/>
    <p:sldId id="265" r:id="rId13"/>
    <p:sldId id="271" r:id="rId14"/>
    <p:sldId id="266" r:id="rId15"/>
    <p:sldId id="267" r:id="rId16"/>
    <p:sldId id="268" r:id="rId17"/>
    <p:sldId id="270" r:id="rId18"/>
    <p:sldId id="272" r:id="rId19"/>
    <p:sldId id="273" r:id="rId20"/>
    <p:sldId id="274" r:id="rId21"/>
    <p:sldId id="276" r:id="rId22"/>
    <p:sldId id="275" r:id="rId23"/>
    <p:sldId id="281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33A0E-BA89-4660-A616-9A5D6759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DF9470-3ECA-4574-BC17-12AF1B78B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B539E-D005-4BF1-A01F-D1493FAC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A391D-594E-4AB1-A255-3A9C3CE3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3EF2BA-D92D-4A3A-A27D-B181ED3F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39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EDF2A-FDEB-4C2D-8E40-4944AF2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92CBCB-5221-4BD5-A6DF-2DAF861C2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FC72C-EE86-431C-ABB0-86C58CCA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B8E868-99E1-410A-87C8-8DF25AA1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F2551-E671-4E3F-8B55-6C763A0C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0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4EF552-C9AA-4673-AFE6-C5F9C199D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FB4FDA-9D63-4021-B037-9E46FF739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C5B5E-8F87-4250-A466-7C471D6C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A017-7A41-4649-8D52-5D12F76B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09C04-6285-4C74-BC47-E3589BF3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1A723-12E2-49B4-B6AA-8F9363F9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BE2492-ED29-40FC-A6C7-A2AE71B13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C7B3A-8F92-48BD-835C-8C647E49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3CB7A-00FE-48C0-B461-4E79BBBD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1E056-8142-4AB3-9602-CAA48DB1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24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1066A-5CA0-4B44-9FA2-DC336FCE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1E74E4-04AC-451A-89A0-7E0F4A803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AEC04-3C3B-4B28-907F-05FB5610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37328-06B4-4FB1-9320-859F5A1F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DA6C1-BEE2-43BC-A22B-9C7D58CD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80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8AE40-CC34-46FC-A73D-3BD1FA72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95FC7-ABB9-44C1-9C5C-696B3E2F4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248943-2389-43FA-8575-845F6AD7D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86B517-46F0-43D2-944D-3EC673C0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8F26EF-C8A3-4DD2-AD49-3DB26BF8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23CCAE-0B9D-4A4D-B33B-BFC8CDF3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08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25493-FD91-45EA-91F1-F4FFAE91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CB0521-BD74-4592-8323-2292ABC3A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6CC261-97D3-4659-904A-E4C11DAEF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2A03C8-0D66-4F66-8BFD-AB7D9E0FE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9D447B-9AFF-4FCE-B769-464A3324C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822A12-DC4E-41B3-B107-0F19215E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582438-0A03-495F-A91E-84E95562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CF4270-CB57-4B94-AD26-B37A7995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5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DF4D7-F7B0-4AFF-AD78-FE02F6C0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719FDD-A90D-4DFA-992B-5B69FF0E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B88F98-0DFB-486B-B836-99CEBC11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584CBE-B8B5-4D80-94EB-8B791351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54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44B5F7-B3D2-4258-BEA2-DF5A04CA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94146D-A0AA-4A15-A75F-121EA9EC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ED893-0919-44E2-ADE2-65148111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9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1443DA-461F-4BD1-9A9E-583A28DD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E71D4-0E6E-4EF7-AF6D-3BDCA86D6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4E964C-3AEE-4AC0-B3F6-57815F15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85F8B8-9EF2-4662-A0F2-92CBE275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5CB8E8-634E-4855-A615-292A1BB1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1BB9D8-493F-4CD6-9C7E-CEC935B9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1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278D8-6074-4109-AD36-0A294C28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636CE-AB42-4888-B278-056A51FE7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431D66-B893-419C-87B0-283735F7C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4EE1BA-9349-4997-8383-39122C9D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6609F3-211D-428A-B8FC-0A12728E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1581DE-95EC-487D-A459-681BFD9E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EA5AC9-DDB5-485F-AC36-9A378F3D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805C2-0B89-4C67-8664-9FE6ECA25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4AE31-894B-41E2-8D20-B0952D0F1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79F74-A2D6-45D5-9A43-676CFD229576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6299F-57B4-47DF-8186-5C27A47A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7D89C0-5E64-4538-8764-691E50599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78FC-97B3-452F-8F11-169D474E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61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8F503B-08BC-474C-8D3C-F4C76A84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6" y="2787617"/>
            <a:ext cx="12021168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9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586F89-D72C-4679-992A-B09FE029C6B3}"/>
              </a:ext>
            </a:extLst>
          </p:cNvPr>
          <p:cNvSpPr txBox="1"/>
          <p:nvPr/>
        </p:nvSpPr>
        <p:spPr>
          <a:xfrm>
            <a:off x="811272" y="-42838"/>
            <a:ext cx="1077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FMA</a:t>
            </a:r>
            <a:r>
              <a:rPr lang="zh-CN" altLang="en-US" dirty="0">
                <a:solidFill>
                  <a:srgbClr val="283444"/>
                </a:solidFill>
                <a:latin typeface="Open Sans" panose="020B0606030504020204" pitchFamily="34" charset="0"/>
              </a:rPr>
              <a:t>提升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但是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LSU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变得更高，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Mem Pipes Busy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也变高。</a:t>
            </a:r>
            <a:r>
              <a:rPr lang="zh-CN" altLang="en-US" dirty="0">
                <a:solidFill>
                  <a:srgbClr val="283444"/>
                </a:solidFill>
                <a:latin typeface="Open Sans" panose="020B0606030504020204" pitchFamily="34" charset="0"/>
              </a:rPr>
              <a:t>同时</a:t>
            </a:r>
            <a:r>
              <a:rPr lang="en-US" altLang="zh-CN" dirty="0">
                <a:solidFill>
                  <a:srgbClr val="283444"/>
                </a:solidFill>
                <a:latin typeface="Open Sans" panose="020B0606030504020204" pitchFamily="34" charset="0"/>
              </a:rPr>
              <a:t>L2 Hit Rate</a:t>
            </a:r>
            <a:r>
              <a:rPr lang="zh-CN" altLang="en-US" dirty="0">
                <a:solidFill>
                  <a:srgbClr val="283444"/>
                </a:solidFill>
                <a:latin typeface="Open Sans" panose="020B0606030504020204" pitchFamily="34" charset="0"/>
              </a:rPr>
              <a:t>较高，代表可能</a:t>
            </a:r>
            <a:r>
              <a:rPr lang="en-US" altLang="zh-CN" dirty="0">
                <a:solidFill>
                  <a:srgbClr val="283444"/>
                </a:solidFill>
                <a:latin typeface="Open Sans" panose="020B0606030504020204" pitchFamily="34" charset="0"/>
              </a:rPr>
              <a:t>bank conflict</a:t>
            </a:r>
            <a:r>
              <a:rPr lang="zh-CN" altLang="en-US" dirty="0">
                <a:solidFill>
                  <a:srgbClr val="283444"/>
                </a:solidFill>
                <a:latin typeface="Open Sans" panose="020B0606030504020204" pitchFamily="34" charset="0"/>
              </a:rPr>
              <a:t>影响性能。</a:t>
            </a:r>
            <a:endParaRPr lang="en-US" altLang="zh-CN" dirty="0"/>
          </a:p>
          <a:p>
            <a:r>
              <a:rPr lang="zh-CN" altLang="en-US" dirty="0"/>
              <a:t>单个线程计算</a:t>
            </a:r>
            <a:r>
              <a:rPr lang="en-US" altLang="zh-CN" dirty="0"/>
              <a:t>thread tile</a:t>
            </a:r>
            <a:r>
              <a:rPr lang="zh-CN" altLang="en-US" dirty="0"/>
              <a:t>元素乘累加时，共享内存会被重复访问。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仍然存在与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Kernel 2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相同的内存停滞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(stalling-for-memory)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问题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只是程度较低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.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因此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我们将再次应用相同的优化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让每个线程计算更多的结果。使内核运行得更快的主要原因是它增加了计算强度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822BB2-5AA9-46F3-AE9B-E3FC6771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490"/>
            <a:ext cx="6577214" cy="49255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45F10F-036B-449C-98D1-F75813FC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48" y="1560668"/>
            <a:ext cx="5611953" cy="17122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941183E-15ED-4535-A4B7-D6CF6DB15295}"/>
              </a:ext>
            </a:extLst>
          </p:cNvPr>
          <p:cNvSpPr txBox="1"/>
          <p:nvPr/>
        </p:nvSpPr>
        <p:spPr>
          <a:xfrm>
            <a:off x="6785812" y="3712602"/>
            <a:ext cx="525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Shared Load</a:t>
            </a:r>
            <a:r>
              <a:rPr lang="zh-CN" altLang="en-US" dirty="0"/>
              <a:t>：从共享内存中读取数据</a:t>
            </a:r>
            <a:endParaRPr lang="en-US" altLang="zh-CN" dirty="0"/>
          </a:p>
          <a:p>
            <a:r>
              <a:rPr lang="en-US" altLang="zh-CN" dirty="0"/>
              <a:t>Shared Store</a:t>
            </a:r>
            <a:r>
              <a:rPr lang="zh-CN" altLang="en-US" dirty="0"/>
              <a:t>：将数据写入共享内存的操作</a:t>
            </a:r>
            <a:endParaRPr lang="en-US" altLang="zh-CN" dirty="0"/>
          </a:p>
          <a:p>
            <a:r>
              <a:rPr lang="zh-CN" altLang="en-US" dirty="0"/>
              <a:t>开始在</a:t>
            </a:r>
            <a:r>
              <a:rPr lang="en-US" altLang="zh-CN" dirty="0"/>
              <a:t>Shared Load</a:t>
            </a:r>
            <a:r>
              <a:rPr lang="zh-CN" altLang="en-US" dirty="0"/>
              <a:t>时出现</a:t>
            </a:r>
            <a:r>
              <a:rPr lang="en-US" altLang="zh-CN" dirty="0"/>
              <a:t>bank conflict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79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2" y="49721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4:</a:t>
            </a:r>
            <a:r>
              <a:rPr lang="zh-CN" altLang="en-US" b="1" dirty="0">
                <a:solidFill>
                  <a:srgbClr val="4F4F4F"/>
                </a:solidFill>
              </a:rPr>
              <a:t>双缓冲优化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200" y="1108795"/>
            <a:ext cx="6566378" cy="5108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1.float4</a:t>
            </a:r>
            <a:r>
              <a:rPr lang="zh-CN" altLang="en-US" dirty="0"/>
              <a:t>优化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first global to shared           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全局到共享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</a:t>
            </a:r>
          </a:p>
          <a:p>
            <a:pPr marL="0" indent="0">
              <a:buNone/>
            </a:pPr>
            <a:r>
              <a:rPr lang="nn-NO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nn-NO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BM; i += a_tile_stride)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/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a_tile_stride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4;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第</a:t>
            </a:r>
            <a:r>
              <a:rPr lang="en-US" altLang="zh-CN" sz="11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轮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 </a:t>
            </a:r>
            <a:r>
              <a:rPr lang="en-US" altLang="zh-CN" sz="11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(A[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K)]);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As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转置存，其中</a:t>
            </a:r>
            <a:r>
              <a:rPr lang="en-US" altLang="zh-CN" sz="11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做中间缓存，目的是读取时可以按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FLOAT4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读取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As[0][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As[0][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+ 1];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As[0][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+ 2,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+ 2];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As[0][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+ 3,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+ 3];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FBF85-7D98-4888-A770-61DFDA31AFB1}"/>
              </a:ext>
            </a:extLst>
          </p:cNvPr>
          <p:cNvSpPr txBox="1"/>
          <p:nvPr/>
        </p:nvSpPr>
        <p:spPr>
          <a:xfrm>
            <a:off x="5816409" y="1108795"/>
            <a:ext cx="6792686" cy="5014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#pragma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unroll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= 0;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&lt; BK;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+=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b_tile_stride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FETCH_FLOAT4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(Bs[0][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OFFSET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b_tile_row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+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b_tile_col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BN)])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=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FETCH_FLOAT4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(B[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OFFSET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b_tile_row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+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b_tile_col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, N)]);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//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不需要转置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__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syncthreads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();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// first shared to frag             //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共享到缓存寄存器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#pragma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unroll    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m = 0; m &lt; TM; m += 4)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FETCH_FLOAT4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a_frag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[0][m])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=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FETCH_FLOAT4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(As[0][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OFFSET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(0, ty + m, BM)]);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//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偏移到当前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thread tile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#pragma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unroll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pt-BR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for</a:t>
            </a:r>
            <a:r>
              <a:rPr kumimoji="0" lang="pt-BR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(</a:t>
            </a:r>
            <a:r>
              <a:rPr kumimoji="0" lang="pt-BR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int</a:t>
            </a:r>
            <a:r>
              <a:rPr kumimoji="0" lang="pt-BR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n = 0; n &lt; TN; n += 4)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FETCH_FLOAT4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b_frag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[0][n])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=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FETCH_FLOAT4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(Bs[0][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F008A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OFFSET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(0, 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tx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+ n, BN)]);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//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偏移到当前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thread tile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新宋体" panose="02010609030101010101" pitchFamily="49" charset="-122"/>
              <a:ea typeface="新宋体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   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新宋体" panose="02010609030101010101" pitchFamily="49" charset="-122"/>
                <a:ea typeface="新宋体" panose="02010609030101010101" pitchFamily="49" charset="-122"/>
                <a:cs typeface="+mn-cs"/>
              </a:rPr>
              <a:t>}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12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586F89-D72C-4679-992A-B09FE029C6B3}"/>
              </a:ext>
            </a:extLst>
          </p:cNvPr>
          <p:cNvSpPr txBox="1"/>
          <p:nvPr/>
        </p:nvSpPr>
        <p:spPr>
          <a:xfrm>
            <a:off x="434282" y="137504"/>
            <a:ext cx="107734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向量内存指令</a:t>
            </a:r>
            <a:r>
              <a:rPr lang="en-US" altLang="zh-CN" dirty="0"/>
              <a:t>FLOAT4</a:t>
            </a:r>
            <a:r>
              <a:rPr lang="zh-CN" altLang="en-US" dirty="0"/>
              <a:t>优化</a:t>
            </a:r>
            <a:endParaRPr lang="en-US" altLang="zh-CN" dirty="0"/>
          </a:p>
          <a:p>
            <a:r>
              <a:rPr lang="zh-CN" altLang="en-US" dirty="0"/>
              <a:t>计算指令：</a:t>
            </a:r>
            <a:r>
              <a:rPr lang="en-US" altLang="zh-CN" dirty="0"/>
              <a:t>GPU</a:t>
            </a:r>
            <a:r>
              <a:rPr lang="zh-CN" altLang="en-US" dirty="0"/>
              <a:t>是以</a:t>
            </a:r>
            <a:r>
              <a:rPr lang="en-US" altLang="zh-CN" dirty="0"/>
              <a:t>4</a:t>
            </a:r>
            <a:r>
              <a:rPr lang="zh-CN" altLang="en-US" dirty="0"/>
              <a:t>维向量为基本单位进行计算的，</a:t>
            </a:r>
            <a:r>
              <a:rPr lang="en-US" altLang="zh-CN" dirty="0"/>
              <a:t>4</a:t>
            </a:r>
            <a:r>
              <a:rPr lang="zh-CN" altLang="en-US" dirty="0"/>
              <a:t>个浮点数组成的</a:t>
            </a:r>
            <a:r>
              <a:rPr lang="en-US" altLang="zh-CN" dirty="0"/>
              <a:t>float4</a:t>
            </a:r>
            <a:r>
              <a:rPr lang="zh-CN" altLang="en-US" dirty="0"/>
              <a:t>向量是</a:t>
            </a:r>
            <a:r>
              <a:rPr lang="en-US" altLang="zh-CN" dirty="0"/>
              <a:t>GPU</a:t>
            </a:r>
            <a:r>
              <a:rPr lang="zh-CN" altLang="en-US" dirty="0"/>
              <a:t>最基本的类型，使用</a:t>
            </a:r>
            <a:r>
              <a:rPr lang="en-US" altLang="zh-CN" dirty="0"/>
              <a:t>GPU</a:t>
            </a:r>
            <a:r>
              <a:rPr lang="zh-CN" altLang="en-US" dirty="0"/>
              <a:t>对两个</a:t>
            </a:r>
            <a:r>
              <a:rPr lang="en-US" altLang="zh-CN" dirty="0"/>
              <a:t>float4</a:t>
            </a:r>
            <a:r>
              <a:rPr lang="zh-CN" altLang="en-US" dirty="0"/>
              <a:t>进行向量计算与对两个整数或两个浮点数进行计算一样，只需要一个指令即可完成。</a:t>
            </a:r>
          </a:p>
          <a:p>
            <a:r>
              <a:rPr lang="zh-CN" altLang="en-US" dirty="0"/>
              <a:t>内存指令：与发出单个指令生成单独的内存事务获取相同数量的字节相比，通过向量内存指令所需的内存事务更少，减少了内存控制器的争用；另一方面，使用矢量加载每个字节需要更少的索引计算。</a:t>
            </a:r>
            <a:endParaRPr lang="en-US" altLang="zh-CN" dirty="0"/>
          </a:p>
          <a:p>
            <a:r>
              <a:rPr lang="en-US" altLang="zh-CN" dirty="0"/>
              <a:t>BM=128</a:t>
            </a:r>
            <a:r>
              <a:rPr lang="zh-CN" altLang="en-US" dirty="0"/>
              <a:t>，</a:t>
            </a:r>
            <a:r>
              <a:rPr lang="en-US" altLang="zh-CN" dirty="0"/>
              <a:t>BK=8</a:t>
            </a:r>
            <a:r>
              <a:rPr lang="zh-CN" altLang="en-US" dirty="0"/>
              <a:t>，线程数量为</a:t>
            </a:r>
            <a:r>
              <a:rPr lang="en-US" altLang="zh-CN" dirty="0"/>
              <a:t>256</a:t>
            </a:r>
            <a:r>
              <a:rPr lang="zh-CN" altLang="en-US" dirty="0"/>
              <a:t>，若每个线程每次取</a:t>
            </a:r>
            <a:r>
              <a:rPr lang="en-US" altLang="zh-CN" dirty="0"/>
              <a:t>1</a:t>
            </a:r>
            <a:r>
              <a:rPr lang="zh-CN" altLang="en-US" dirty="0"/>
              <a:t>个浮点数，每个线程需要消耗</a:t>
            </a:r>
            <a:r>
              <a:rPr lang="en-US" altLang="zh-CN" dirty="0"/>
              <a:t>4</a:t>
            </a:r>
            <a:r>
              <a:rPr lang="zh-CN" altLang="en-US" dirty="0"/>
              <a:t>次内存指令，才能将全局内存搬运至共享内存，若采用</a:t>
            </a:r>
            <a:r>
              <a:rPr lang="en-US" altLang="zh-CN" dirty="0"/>
              <a:t>float4</a:t>
            </a:r>
            <a:r>
              <a:rPr lang="zh-CN" altLang="en-US" dirty="0"/>
              <a:t>向量内存指令，每个线程每次可以搬运</a:t>
            </a:r>
            <a:r>
              <a:rPr lang="en-US" altLang="zh-CN" dirty="0"/>
              <a:t>4</a:t>
            </a:r>
            <a:r>
              <a:rPr lang="zh-CN" altLang="en-US" dirty="0"/>
              <a:t>个浮点数，则每个线程仅需要执行一次内存指令即可完成搬运。</a:t>
            </a:r>
            <a:endParaRPr lang="en-US" altLang="zh-CN" dirty="0"/>
          </a:p>
          <a:p>
            <a:r>
              <a:rPr lang="zh-CN" altLang="en-US" dirty="0"/>
              <a:t>全局内存无法直接写入共享内存，需要寄存器做中介，其中</a:t>
            </a:r>
            <a:r>
              <a:rPr lang="en-US" altLang="zh-CN" dirty="0"/>
              <a:t>As</a:t>
            </a:r>
            <a:r>
              <a:rPr lang="zh-CN" altLang="en-US" dirty="0"/>
              <a:t>写入全局内存</a:t>
            </a:r>
            <a:r>
              <a:rPr lang="en-US" altLang="zh-CN" dirty="0"/>
              <a:t>-&gt;</a:t>
            </a:r>
            <a:r>
              <a:rPr lang="zh-CN" altLang="en-US" dirty="0"/>
              <a:t>寄存器</a:t>
            </a:r>
            <a:r>
              <a:rPr lang="en-US" altLang="zh-CN" dirty="0"/>
              <a:t>-&gt;</a:t>
            </a:r>
            <a:r>
              <a:rPr lang="zh-CN" altLang="en-US" dirty="0"/>
              <a:t>共享内存过程显示的描述出来，而</a:t>
            </a:r>
            <a:r>
              <a:rPr lang="en-US" altLang="zh-CN" dirty="0"/>
              <a:t>Bs</a:t>
            </a:r>
            <a:r>
              <a:rPr lang="zh-CN" altLang="en-US" dirty="0"/>
              <a:t>写入并不是不需要寄存器参与，只是编译器隐藏了这段代码；</a:t>
            </a:r>
            <a:r>
              <a:rPr lang="en-US" altLang="zh-CN" dirty="0"/>
              <a:t>As</a:t>
            </a:r>
            <a:r>
              <a:rPr lang="zh-CN" altLang="en-US" dirty="0"/>
              <a:t>缓存显示运用寄存器的目的在于将</a:t>
            </a:r>
            <a:r>
              <a:rPr lang="en-US" altLang="zh-CN" dirty="0"/>
              <a:t>As</a:t>
            </a:r>
            <a:r>
              <a:rPr lang="zh-CN" altLang="en-US" dirty="0"/>
              <a:t>进行转置，转置前的一列在转置后变成一行，内存连续，便于</a:t>
            </a:r>
            <a:r>
              <a:rPr lang="en-US" altLang="zh-CN" dirty="0"/>
              <a:t>float4</a:t>
            </a:r>
            <a:r>
              <a:rPr lang="zh-CN" altLang="en-US" dirty="0"/>
              <a:t>读取。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07DAC1-0854-426F-8CFB-F99AE49E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81" y="3429000"/>
            <a:ext cx="3564698" cy="29059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AB2F6F-F405-424D-B107-934C7EE2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169" y="3429000"/>
            <a:ext cx="3706986" cy="29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D071C-A91C-4A56-92A9-31C09B418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2452"/>
            <a:ext cx="10515600" cy="36548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CUDA </a:t>
            </a:r>
            <a:r>
              <a:rPr lang="zh-CN" altLang="en-US" sz="1800" dirty="0"/>
              <a:t>对向量化访问进行了一定的优化</a:t>
            </a:r>
            <a:r>
              <a:rPr lang="en-US" altLang="zh-CN" sz="1800" dirty="0"/>
              <a:t>, </a:t>
            </a:r>
            <a:r>
              <a:rPr lang="zh-CN" altLang="en-US" sz="1800" dirty="0"/>
              <a:t>避免了 </a:t>
            </a:r>
            <a:r>
              <a:rPr lang="en-US" altLang="zh-CN" sz="1800" dirty="0"/>
              <a:t>bank conflict</a:t>
            </a:r>
            <a:r>
              <a:rPr lang="zh-CN" altLang="en-US" sz="1800" dirty="0"/>
              <a:t>。因为如果没有额外优化</a:t>
            </a:r>
            <a:r>
              <a:rPr lang="en-US" altLang="zh-CN" sz="1800" dirty="0"/>
              <a:t>, </a:t>
            </a:r>
            <a:r>
              <a:rPr lang="zh-CN" altLang="en-US" sz="1800" dirty="0"/>
              <a:t>向量化读取数据到共享内存必然会产生 </a:t>
            </a:r>
            <a:r>
              <a:rPr lang="en-US" altLang="zh-CN" sz="1800" dirty="0"/>
              <a:t>bank conflict: </a:t>
            </a:r>
            <a:r>
              <a:rPr lang="zh-CN" altLang="en-US" sz="1800" dirty="0"/>
              <a:t>一个线程读 </a:t>
            </a:r>
            <a:r>
              <a:rPr lang="en-US" altLang="zh-CN" sz="1800" dirty="0"/>
              <a:t>4 </a:t>
            </a:r>
            <a:r>
              <a:rPr lang="zh-CN" altLang="en-US" sz="1800" dirty="0"/>
              <a:t>个大小为 </a:t>
            </a:r>
            <a:r>
              <a:rPr lang="en-US" altLang="zh-CN" sz="1800" dirty="0"/>
              <a:t>4 </a:t>
            </a:r>
            <a:r>
              <a:rPr lang="zh-CN" altLang="en-US" sz="1800" dirty="0"/>
              <a:t>字节的元素</a:t>
            </a:r>
            <a:r>
              <a:rPr lang="en-US" altLang="zh-CN" sz="1800" dirty="0"/>
              <a:t>, </a:t>
            </a:r>
            <a:r>
              <a:rPr lang="zh-CN" altLang="en-US" sz="1800" dirty="0"/>
              <a:t>那么 </a:t>
            </a:r>
            <a:r>
              <a:rPr lang="en-US" altLang="zh-CN" sz="1800" dirty="0" err="1"/>
              <a:t>threadIdx</a:t>
            </a:r>
            <a:r>
              <a:rPr lang="en-US" altLang="zh-CN" sz="1800" dirty="0"/>
              <a:t> </a:t>
            </a:r>
            <a:r>
              <a:rPr lang="zh-CN" altLang="en-US" sz="1800" dirty="0"/>
              <a:t>差 </a:t>
            </a:r>
            <a:r>
              <a:rPr lang="en-US" altLang="zh-CN" sz="1800" dirty="0"/>
              <a:t>8 </a:t>
            </a:r>
            <a:r>
              <a:rPr lang="zh-CN" altLang="en-US" sz="1800" dirty="0"/>
              <a:t>的线程向量化的首元素差 </a:t>
            </a:r>
            <a:r>
              <a:rPr lang="en-US" altLang="zh-CN" sz="1800" dirty="0"/>
              <a:t>32, </a:t>
            </a:r>
            <a:r>
              <a:rPr lang="zh-CN" altLang="en-US" sz="1800" dirty="0"/>
              <a:t>必然有 </a:t>
            </a:r>
            <a:r>
              <a:rPr lang="en-US" altLang="zh-CN" sz="1800" dirty="0"/>
              <a:t>bank conflict, </a:t>
            </a:r>
            <a:r>
              <a:rPr lang="zh-CN" altLang="en-US" sz="1800" dirty="0"/>
              <a:t>所以 </a:t>
            </a:r>
            <a:r>
              <a:rPr lang="en-US" altLang="zh-CN" sz="1800" dirty="0"/>
              <a:t>CUDA </a:t>
            </a:r>
            <a:r>
              <a:rPr lang="zh-CN" altLang="en-US" sz="1800" dirty="0"/>
              <a:t>对此进行了优化。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Shared Load bank </a:t>
            </a:r>
            <a:r>
              <a:rPr lang="en-US" altLang="zh-CN" sz="1800" dirty="0" err="1"/>
              <a:t>conflict,Shared</a:t>
            </a:r>
            <a:r>
              <a:rPr lang="en-US" altLang="zh-CN" sz="1800" dirty="0"/>
              <a:t> Store bank conflict</a:t>
            </a:r>
            <a:r>
              <a:rPr lang="zh-CN" altLang="en-US" sz="1800" dirty="0"/>
              <a:t>较小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A7347E-B9CD-4454-BB41-65D2340A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883" y="3974952"/>
            <a:ext cx="8306227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2" y="49721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4:</a:t>
            </a:r>
            <a:r>
              <a:rPr lang="zh-CN" altLang="en-US" b="1" dirty="0">
                <a:solidFill>
                  <a:srgbClr val="4F4F4F"/>
                </a:solidFill>
              </a:rPr>
              <a:t>双缓冲优化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200" y="1108795"/>
            <a:ext cx="6566378" cy="51082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双缓冲优化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双缓冲优化部分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k += BK;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load global to reg   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全局到缓存寄存器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(k &lt;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//A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全局到缓存寄存器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//Load Global, Store Reg1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BM; i += a_tile_stride) {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//load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区写入寄存器，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区算</a:t>
            </a:r>
            <a:endParaRPr lang="nn-NO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/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a_tile_stride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4;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第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轮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(A[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k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K)]);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//B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全局到缓存寄存器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BK;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b_tile_stride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/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b_tile_stride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4;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第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轮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ldg_b_reg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(B[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(k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b_tile_row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b_tile_col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N)]);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load_index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^ 1;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切换缓冲区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FBF85-7D98-4888-A770-61DFDA31AFB1}"/>
              </a:ext>
            </a:extLst>
          </p:cNvPr>
          <p:cNvSpPr txBox="1"/>
          <p:nvPr/>
        </p:nvSpPr>
        <p:spPr>
          <a:xfrm>
            <a:off x="5527651" y="1280674"/>
            <a:ext cx="67926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计算部分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共享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As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写入寄存器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//Load Shared, Store Reg2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bk = 0; bk &lt; BK - 1; bk++)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 = 0; m &lt; TM; m += 4)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a_frag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[(bk + 1) % 2][m]) </a:t>
            </a:r>
            <a:r>
              <a:rPr lang="en-US" altLang="zh-CN" sz="11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As[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load_index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(bk + 1, ty + m, BM)]);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偏移到当前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 tile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共享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Bs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写入寄存器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 = 0; n &lt; TN; n += 4)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b_frag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[(bk + 1) % 2][n]) </a:t>
            </a:r>
            <a:r>
              <a:rPr lang="en-US" altLang="zh-CN" sz="11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Bs[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load_index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(bk + 1,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n, BN)]);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偏移到当前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 tile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累加结果缓存至</a:t>
            </a:r>
            <a:r>
              <a:rPr lang="en-US" altLang="zh-CN" sz="11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accum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寄存器 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//FMA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 = 0; m &lt; TM; m++) {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 = 0; n &lt; TN; n++) {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accum[m][n] += a_frag[bk % 2][m] * b_frag[bk % 2][n];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84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2" y="49721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4:</a:t>
            </a:r>
            <a:r>
              <a:rPr lang="zh-CN" altLang="en-US" b="1" dirty="0">
                <a:solidFill>
                  <a:srgbClr val="4F4F4F"/>
                </a:solidFill>
              </a:rPr>
              <a:t>双缓冲优化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200" y="1108795"/>
            <a:ext cx="9653338" cy="5108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双缓冲优化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(k &lt; </a:t>
            </a:r>
            <a:r>
              <a:rPr lang="en-US" altLang="zh-CN" sz="1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//Load Reg1, Store Shared</a:t>
            </a:r>
            <a:endParaRPr lang="en-US" altLang="zh-CN" sz="1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nn-NO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nn-NO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BM; i += a_tile_stride) {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/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a_tile_stride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4;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As[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As[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+ 1,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+ 1];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As[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+ 2,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+ 2];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As[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a_tile_col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+ 3,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a_tile_row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BM)] 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ldg_a_reg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+ 3];</a:t>
            </a:r>
          </a:p>
          <a:p>
            <a:pPr marL="0" indent="0">
              <a:buNone/>
            </a:pPr>
            <a:r>
              <a:rPr lang="zh-CN" altLang="en-US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zh-CN" altLang="en-US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unroll      </a:t>
            </a:r>
            <a:r>
              <a:rPr lang="en-US" altLang="zh-CN" sz="1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缓存寄存器写入共享另一个缓冲区</a:t>
            </a:r>
            <a:endParaRPr lang="zh-CN" altLang="en-US" sz="1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BK;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b_tile_stride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0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/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b_tile_stride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4;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(Bs[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b_tile_row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b_tile_col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BN)]) </a:t>
            </a:r>
            <a:r>
              <a:rPr lang="en-US" altLang="zh-CN" sz="10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endParaRPr lang="en-US" altLang="zh-CN" sz="10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0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ldg_b_reg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ldg_index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]);</a:t>
            </a:r>
          </a:p>
          <a:p>
            <a:pPr marL="0" indent="0">
              <a:buNone/>
            </a:pPr>
            <a:r>
              <a:rPr lang="zh-CN" altLang="en-US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__</a:t>
            </a:r>
            <a:r>
              <a:rPr lang="en-US" altLang="zh-CN" sz="10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0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FBF85-7D98-4888-A770-61DFDA31AFB1}"/>
              </a:ext>
            </a:extLst>
          </p:cNvPr>
          <p:cNvSpPr txBox="1"/>
          <p:nvPr/>
        </p:nvSpPr>
        <p:spPr>
          <a:xfrm>
            <a:off x="5630779" y="0"/>
            <a:ext cx="627704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计算部分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</a:t>
            </a:r>
            <a:r>
              <a:rPr lang="en-US" altLang="zh-CN" sz="10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//Load Shared, Store Reg2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 = 0; m &lt; TM; m += 4)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a_frag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[0][m]) </a:t>
            </a:r>
            <a:r>
              <a:rPr lang="en-US" altLang="zh-CN" sz="11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As[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(0, ty + m, BM)]);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偏移到当前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 tile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 = 0; n &lt; TN; n += 4)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b_frag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[0][n]) </a:t>
            </a:r>
            <a:r>
              <a:rPr lang="en-US" altLang="zh-CN" sz="11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Bs[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n, BN)]);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偏移到当前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 tile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write_index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^= 1;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累加结果缓存至</a:t>
            </a:r>
            <a:r>
              <a:rPr lang="en-US" altLang="zh-CN" sz="11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accum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寄存器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 = 0; m &lt; TM; m++)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 = 0; n &lt; TN; n++) {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accum[m][n] += a_frag[(BK - 1) % 2][m] * b_frag[(BK - 1) % 2][n];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(k &lt;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C = alpha*AB+C</a:t>
            </a: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unroll      </a:t>
            </a:r>
            <a:r>
              <a:rPr lang="en-US" altLang="zh-CN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1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将计算结果写回到全局内存</a:t>
            </a:r>
            <a:endParaRPr lang="zh-CN" altLang="en-US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 = 0; m &lt; TM; m++)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#pragma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unroll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pt-BR" altLang="zh-CN" sz="11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n = 0; n &lt; TN; n += 4) {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(C[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(ty + m,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n, N)]);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ctmp.x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alpha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accum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[m][n] +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beta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ctmp.x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ctmp.y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alpha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accum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[m][n + 1] +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beta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ctmp.y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ctmp.z = </a:t>
            </a:r>
            <a:r>
              <a:rPr lang="pt-BR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alpha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accum[m][n + 2] + </a:t>
            </a:r>
            <a:r>
              <a:rPr lang="pt-BR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beta</a:t>
            </a:r>
            <a:r>
              <a:rPr lang="pt-BR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ctmp.z;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ctmp.w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alpha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accum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[m][n + 3] + </a:t>
            </a:r>
            <a:r>
              <a:rPr lang="en-US" altLang="zh-CN" sz="11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beta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ctmp.w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FETCH_FLOAT4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(C[</a:t>
            </a:r>
            <a:r>
              <a:rPr lang="en-US" altLang="zh-CN" sz="11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OFFSET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(ty + m,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n, N)]) </a:t>
            </a:r>
            <a:r>
              <a:rPr lang="en-US" altLang="zh-CN" sz="11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ctmp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31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6A79E9-F734-43C2-B935-42A88A3FB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05"/>
            <a:ext cx="10515600" cy="1385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err="1"/>
              <a:t>ldg_a_reg</a:t>
            </a:r>
            <a:r>
              <a:rPr lang="en-US" altLang="zh-CN" sz="1800" dirty="0"/>
              <a:t>, ldg_b_reg:Reg1</a:t>
            </a:r>
          </a:p>
          <a:p>
            <a:pPr marL="0" indent="0">
              <a:buNone/>
            </a:pPr>
            <a:r>
              <a:rPr lang="en-US" altLang="zh-CN" sz="1800" dirty="0" err="1"/>
              <a:t>a_frag</a:t>
            </a:r>
            <a:r>
              <a:rPr lang="en-US" altLang="zh-CN" sz="1800" dirty="0"/>
              <a:t>, b_frag:Reg2</a:t>
            </a:r>
          </a:p>
          <a:p>
            <a:pPr marL="0" indent="0">
              <a:buNone/>
            </a:pPr>
            <a:r>
              <a:rPr lang="en-US" altLang="zh-CN" sz="1800" dirty="0"/>
              <a:t>Global-&gt;Reg1-&gt;Shared-&gt;Reg2-&gt;</a:t>
            </a:r>
            <a:r>
              <a:rPr lang="en-US" altLang="zh-CN" sz="1800" dirty="0" err="1"/>
              <a:t>accum</a:t>
            </a: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0DFD36-168C-47F6-B4B6-94E0B646DC92}"/>
              </a:ext>
            </a:extLst>
          </p:cNvPr>
          <p:cNvSpPr txBox="1"/>
          <p:nvPr/>
        </p:nvSpPr>
        <p:spPr>
          <a:xfrm>
            <a:off x="226882" y="1951584"/>
            <a:ext cx="283888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Global, Store Reg1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5288E-1AD3-4208-882C-8B9C173EF942}"/>
              </a:ext>
            </a:extLst>
          </p:cNvPr>
          <p:cNvSpPr txBox="1"/>
          <p:nvPr/>
        </p:nvSpPr>
        <p:spPr>
          <a:xfrm>
            <a:off x="3065761" y="1952552"/>
            <a:ext cx="1519416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Reg1, Store Shared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9DD125-2943-4802-90EA-C6B2706B03F2}"/>
              </a:ext>
            </a:extLst>
          </p:cNvPr>
          <p:cNvSpPr txBox="1"/>
          <p:nvPr/>
        </p:nvSpPr>
        <p:spPr>
          <a:xfrm>
            <a:off x="4585177" y="1952552"/>
            <a:ext cx="162942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Shared, Store Reg2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1CBFB-B0AB-431E-BAFA-52167820386B}"/>
              </a:ext>
            </a:extLst>
          </p:cNvPr>
          <p:cNvSpPr txBox="1"/>
          <p:nvPr/>
        </p:nvSpPr>
        <p:spPr>
          <a:xfrm>
            <a:off x="6214597" y="1952552"/>
            <a:ext cx="16294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FMA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CD3690-56C9-4A74-A345-649AE2E41AC8}"/>
              </a:ext>
            </a:extLst>
          </p:cNvPr>
          <p:cNvSpPr txBox="1"/>
          <p:nvPr/>
        </p:nvSpPr>
        <p:spPr>
          <a:xfrm>
            <a:off x="6214597" y="2598883"/>
            <a:ext cx="162942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Shared, Store Reg2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7D169F-4E66-4B7F-9A08-27E04AD64C91}"/>
              </a:ext>
            </a:extLst>
          </p:cNvPr>
          <p:cNvSpPr txBox="1"/>
          <p:nvPr/>
        </p:nvSpPr>
        <p:spPr>
          <a:xfrm>
            <a:off x="7844017" y="2598883"/>
            <a:ext cx="16294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FMA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949FBD-B177-4DBF-A191-1DC67A477CDC}"/>
              </a:ext>
            </a:extLst>
          </p:cNvPr>
          <p:cNvSpPr txBox="1"/>
          <p:nvPr/>
        </p:nvSpPr>
        <p:spPr>
          <a:xfrm>
            <a:off x="9473437" y="1952551"/>
            <a:ext cx="16294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FMA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C3C98E-72D6-4C55-83DF-3726E7BC12AD}"/>
              </a:ext>
            </a:extLst>
          </p:cNvPr>
          <p:cNvSpPr txBox="1"/>
          <p:nvPr/>
        </p:nvSpPr>
        <p:spPr>
          <a:xfrm>
            <a:off x="7844017" y="1951584"/>
            <a:ext cx="162942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Shared, Store Reg2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9C189A-6250-447F-AF4B-EDB23B582DFF}"/>
              </a:ext>
            </a:extLst>
          </p:cNvPr>
          <p:cNvSpPr txBox="1"/>
          <p:nvPr/>
        </p:nvSpPr>
        <p:spPr>
          <a:xfrm>
            <a:off x="4585176" y="3221715"/>
            <a:ext cx="469804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Global, Store Reg1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A32909-C807-48A1-ABBB-62ECF16F8414}"/>
              </a:ext>
            </a:extLst>
          </p:cNvPr>
          <p:cNvSpPr txBox="1"/>
          <p:nvPr/>
        </p:nvSpPr>
        <p:spPr>
          <a:xfrm>
            <a:off x="9287805" y="3221715"/>
            <a:ext cx="181505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Load Reg1, Store Shared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CE05EF0-6A2F-429E-9D34-7CD975552993}"/>
              </a:ext>
            </a:extLst>
          </p:cNvPr>
          <p:cNvCxnSpPr/>
          <p:nvPr/>
        </p:nvCxnSpPr>
        <p:spPr>
          <a:xfrm>
            <a:off x="4585176" y="2597915"/>
            <a:ext cx="0" cy="168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1FD8F05-ECBD-43B1-8BCA-9AAD3D91F93F}"/>
              </a:ext>
            </a:extLst>
          </p:cNvPr>
          <p:cNvCxnSpPr>
            <a:cxnSpLocks/>
          </p:cNvCxnSpPr>
          <p:nvPr/>
        </p:nvCxnSpPr>
        <p:spPr>
          <a:xfrm>
            <a:off x="11102857" y="1951584"/>
            <a:ext cx="0" cy="233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DDE5393-58FB-4628-B3DB-9CD912B0FFBA}"/>
              </a:ext>
            </a:extLst>
          </p:cNvPr>
          <p:cNvSpPr txBox="1"/>
          <p:nvPr/>
        </p:nvSpPr>
        <p:spPr>
          <a:xfrm>
            <a:off x="2849193" y="4102842"/>
            <a:ext cx="255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__</a:t>
            </a:r>
            <a:r>
              <a:rPr lang="en-US" altLang="zh-CN" dirty="0" err="1"/>
              <a:t>syncthreads</a:t>
            </a:r>
            <a:r>
              <a:rPr lang="en-US" altLang="zh-CN" dirty="0"/>
              <a:t>();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98DA43-5BB7-4470-A71A-06F31DC0868E}"/>
              </a:ext>
            </a:extLst>
          </p:cNvPr>
          <p:cNvSpPr txBox="1"/>
          <p:nvPr/>
        </p:nvSpPr>
        <p:spPr>
          <a:xfrm>
            <a:off x="9283225" y="4098576"/>
            <a:ext cx="255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__</a:t>
            </a:r>
            <a:r>
              <a:rPr lang="en-US" altLang="zh-CN" dirty="0" err="1"/>
              <a:t>syncthreads</a:t>
            </a:r>
            <a:r>
              <a:rPr lang="en-US" altLang="zh-CN" dirty="0"/>
              <a:t>();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50351E-9D48-437C-9BC3-20C0AB910935}"/>
              </a:ext>
            </a:extLst>
          </p:cNvPr>
          <p:cNvSpPr txBox="1"/>
          <p:nvPr/>
        </p:nvSpPr>
        <p:spPr>
          <a:xfrm>
            <a:off x="5981414" y="466864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能不能加载和计算同时进行？</a:t>
            </a:r>
          </a:p>
        </p:txBody>
      </p:sp>
    </p:spTree>
    <p:extLst>
      <p:ext uri="{BB962C8B-B14F-4D97-AF65-F5344CB8AC3E}">
        <p14:creationId xmlns:p14="http://schemas.microsoft.com/office/powerpoint/2010/main" val="161601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2F146-C00C-4621-ACF7-DBD2DFB6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954"/>
            <a:ext cx="5124718" cy="39360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BF4EEE-16E5-4F50-98F9-7CBD1E78C86F}"/>
              </a:ext>
            </a:extLst>
          </p:cNvPr>
          <p:cNvSpPr txBox="1"/>
          <p:nvPr/>
        </p:nvSpPr>
        <p:spPr>
          <a:xfrm>
            <a:off x="165004" y="1828802"/>
            <a:ext cx="476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FMA</a:t>
            </a:r>
            <a:r>
              <a:rPr lang="zh-CN" altLang="en-US" dirty="0">
                <a:solidFill>
                  <a:srgbClr val="283444"/>
                </a:solidFill>
                <a:latin typeface="Open Sans" panose="020B0606030504020204" pitchFamily="34" charset="0"/>
              </a:rPr>
              <a:t>提升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 LSU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Mem Pipes Busy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减少。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9F367F-520F-4B13-B783-3EF389F6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77" y="2921954"/>
            <a:ext cx="7009226" cy="3929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9BB0DA-9B6A-4BF0-8002-1AF04FC3AE87}"/>
              </a:ext>
            </a:extLst>
          </p:cNvPr>
          <p:cNvSpPr txBox="1"/>
          <p:nvPr/>
        </p:nvSpPr>
        <p:spPr>
          <a:xfrm>
            <a:off x="6095999" y="1828802"/>
            <a:ext cx="517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有效缓解了内存停滞（</a:t>
            </a:r>
            <a:r>
              <a:rPr lang="en-US" altLang="zh-CN" sz="1800" dirty="0"/>
              <a:t>stalling-for-memory</a:t>
            </a:r>
            <a:r>
              <a:rPr lang="zh-CN" altLang="en-US" sz="1800" dirty="0"/>
              <a:t>）问题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08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66" y="-220206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5:Warp</a:t>
            </a:r>
            <a:r>
              <a:rPr lang="zh-CN" altLang="en-US" b="1" dirty="0">
                <a:solidFill>
                  <a:srgbClr val="4F4F4F"/>
                </a:solidFill>
              </a:rPr>
              <a:t>分片优化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8159"/>
            <a:ext cx="8106421" cy="43982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en-US" altLang="zh-CN" sz="2900" dirty="0"/>
              <a:t>. </a:t>
            </a:r>
            <a:r>
              <a:rPr lang="en-US" altLang="zh-CN" sz="2900" dirty="0" err="1"/>
              <a:t>processFromSmem</a:t>
            </a:r>
            <a:endParaRPr lang="en-US" altLang="zh-CN" sz="2900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dotIdx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dotIdx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BK; ++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dotIdx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populate registers for whole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warptile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WMITER; ++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TM; ++i)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regM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dotIdx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BM)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warpRow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WM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WSUBM +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threadRowInWarp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WNITER; ++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nn-NO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 i &lt; TN; ++i)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regN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dotIdx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BN)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warpCol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WN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WSUBN +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threadColInWarp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FBF85-7D98-4888-A770-61DFDA31AFB1}"/>
              </a:ext>
            </a:extLst>
          </p:cNvPr>
          <p:cNvSpPr txBox="1"/>
          <p:nvPr/>
        </p:nvSpPr>
        <p:spPr>
          <a:xfrm>
            <a:off x="4908883" y="1782395"/>
            <a:ext cx="83808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3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execute </a:t>
            </a:r>
            <a:r>
              <a:rPr lang="en-US" altLang="zh-CN" sz="13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warptile</a:t>
            </a:r>
            <a:r>
              <a:rPr lang="en-US" altLang="zh-CN" sz="13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3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matmul</a:t>
            </a:r>
            <a:endParaRPr lang="en-US" altLang="zh-CN" sz="13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3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3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WMITER; ++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3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3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WNITER; ++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3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calculate per-thread results</a:t>
            </a:r>
            <a:endParaRPr lang="en-US" altLang="zh-CN" sz="13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3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3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TM; ++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3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3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TN; ++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    </a:t>
            </a:r>
            <a:r>
              <a:rPr lang="en-US" altLang="zh-CN" sz="13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threadResults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* (WNITER * TN) +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        (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TN) +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+=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        </a:t>
            </a:r>
            <a:r>
              <a:rPr lang="en-US" altLang="zh-CN" sz="13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regM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*</a:t>
            </a:r>
          </a:p>
          <a:p>
            <a:pPr marL="0" indent="0">
              <a:buNone/>
            </a:pP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        </a:t>
            </a:r>
            <a:r>
              <a:rPr lang="en-US" altLang="zh-CN" sz="13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regN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 + </a:t>
            </a:r>
            <a:r>
              <a:rPr lang="en-US" altLang="zh-CN" sz="13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zh-CN" altLang="en-US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zh-CN" altLang="en-US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3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        </a:t>
            </a: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64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66" y="-220206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5:Warp</a:t>
            </a:r>
            <a:r>
              <a:rPr lang="zh-CN" altLang="en-US" b="1" dirty="0">
                <a:solidFill>
                  <a:srgbClr val="4F4F4F"/>
                </a:solidFill>
              </a:rPr>
              <a:t>分片优化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834" y="950664"/>
            <a:ext cx="8106421" cy="43982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sz="2900" dirty="0"/>
              <a:t>2. </a:t>
            </a:r>
            <a:r>
              <a:rPr lang="en-US" altLang="zh-CN" sz="2900" dirty="0" err="1"/>
              <a:t>loadFromGmem</a:t>
            </a:r>
            <a:endParaRPr lang="en-US" altLang="zh-CN" sz="2900" dirty="0"/>
          </a:p>
          <a:p>
            <a:pPr marL="0" indent="0"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offset = 0; offset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rowStrideA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BM; offset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rowStrideA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reinterpret_cast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*&gt;(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&amp;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offset) *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4])[0];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As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 + 0) * BM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offset]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 + 1) * BM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offset]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 + 2) * BM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offset]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tmp.z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 + 3) * BM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offset]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offset = 0; offset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rowStrideB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&lt;= BK; offset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rowStrideB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reinterpret_cast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*&gt;(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&amp;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offset) * BN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4])[0]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reinterpret_cast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float4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*&gt;(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&amp;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offset) *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4])[0];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15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2" y="49721"/>
            <a:ext cx="10515600" cy="1325563"/>
          </a:xfrm>
        </p:spPr>
        <p:txBody>
          <a:bodyPr/>
          <a:lstStyle/>
          <a:p>
            <a:r>
              <a:rPr lang="en-US" altLang="zh-CN" b="1" i="0" dirty="0">
                <a:solidFill>
                  <a:srgbClr val="4F4F4F"/>
                </a:solidFill>
                <a:effectLst/>
              </a:rPr>
              <a:t>Kernel 1: </a:t>
            </a:r>
            <a:r>
              <a:rPr lang="en-US" altLang="zh-CN" b="1" dirty="0">
                <a:solidFill>
                  <a:srgbClr val="4F4F4F"/>
                </a:solidFill>
              </a:rPr>
              <a:t>Naive</a:t>
            </a:r>
            <a:r>
              <a:rPr lang="zh-CN" altLang="en-US" b="1" dirty="0">
                <a:solidFill>
                  <a:srgbClr val="4F4F4F"/>
                </a:solidFill>
              </a:rPr>
              <a:t> </a:t>
            </a:r>
            <a:r>
              <a:rPr lang="zh-CN" altLang="en-US" b="1" i="0" dirty="0">
                <a:solidFill>
                  <a:srgbClr val="4F4F4F"/>
                </a:solidFill>
                <a:effectLst/>
              </a:rPr>
              <a:t>实现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72" y="1165607"/>
            <a:ext cx="10515600" cy="3007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__global__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void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multiplicateMatrixonDevice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array_A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array_B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array_C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M_p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K_p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sz="18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N_p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blockDim.y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ix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blockDim.x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M_p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ix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N_p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sum = 0;</a:t>
            </a:r>
          </a:p>
          <a:p>
            <a:pPr marL="0" indent="0">
              <a:buNone/>
            </a:pP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nn-NO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i = 0;i &lt; </a:t>
            </a:r>
            <a:r>
              <a:rPr lang="nn-NO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K_p</a:t>
            </a:r>
            <a:r>
              <a:rPr lang="nn-NO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;i++){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sum +=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array_A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K_p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*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array_B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N_p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ix]; 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pt-BR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array_C</a:t>
            </a: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[iy * </a:t>
            </a:r>
            <a:r>
              <a:rPr lang="pt-BR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N_p</a:t>
            </a: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ix] = sum;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7C0BBF-CD55-4415-B742-84C5A14EDAAE}"/>
              </a:ext>
            </a:extLst>
          </p:cNvPr>
          <p:cNvSpPr txBox="1"/>
          <p:nvPr/>
        </p:nvSpPr>
        <p:spPr>
          <a:xfrm>
            <a:off x="735072" y="4097612"/>
            <a:ext cx="944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进行一次</a:t>
            </a:r>
            <a:r>
              <a:rPr lang="en-US" altLang="zh-CN" dirty="0"/>
              <a:t>FMA</a:t>
            </a:r>
            <a:r>
              <a:rPr lang="zh-CN" altLang="en-US" dirty="0"/>
              <a:t>（乘累加）和两次全局内存读取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访问全局内存，</a:t>
            </a:r>
            <a:r>
              <a:rPr lang="en-US" altLang="zh-CN" dirty="0"/>
              <a:t>2*K*M*N</a:t>
            </a:r>
            <a:r>
              <a:rPr lang="zh-CN" altLang="en-US" dirty="0"/>
              <a:t>次访问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EC8405-6498-4BF6-9F78-C2C4AD177820}"/>
              </a:ext>
            </a:extLst>
          </p:cNvPr>
          <p:cNvSpPr txBox="1"/>
          <p:nvPr/>
        </p:nvSpPr>
        <p:spPr>
          <a:xfrm>
            <a:off x="735072" y="4998293"/>
            <a:ext cx="10398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优化方向：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全局内存访问延迟高（几百</a:t>
            </a:r>
            <a:r>
              <a:rPr lang="en-US" altLang="zh-CN" dirty="0"/>
              <a:t>cycle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相同位置元素被重复读取</a:t>
            </a:r>
          </a:p>
        </p:txBody>
      </p:sp>
    </p:spTree>
    <p:extLst>
      <p:ext uri="{BB962C8B-B14F-4D97-AF65-F5344CB8AC3E}">
        <p14:creationId xmlns:p14="http://schemas.microsoft.com/office/powerpoint/2010/main" val="1421651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1FEC00-86A5-44DA-8672-A283DF56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4" y="1536634"/>
            <a:ext cx="3874255" cy="27649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B1B3AE-4D84-4189-8D14-8979C669C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3" y="4232848"/>
            <a:ext cx="4430506" cy="26158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468DF5-59DC-45BF-9EE2-43628B0E7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33" y="1593659"/>
            <a:ext cx="4540509" cy="26391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27E933-99D8-4FDA-B7EB-0D487B793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90" y="4232848"/>
            <a:ext cx="3993197" cy="264087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AA5256-8E16-477E-9A89-87E1E260BC2B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在块分片和线程分片的循环之间添加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warp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分片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所有层次的并行性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</a:p>
          <a:p>
            <a:r>
              <a:rPr lang="zh-CN" altLang="en-US" dirty="0"/>
              <a:t>线程块分片</a:t>
            </a:r>
            <a:r>
              <a:rPr lang="en-US" altLang="zh-CN" dirty="0"/>
              <a:t>(</a:t>
            </a:r>
            <a:r>
              <a:rPr lang="en-US" altLang="zh-CN" dirty="0" err="1"/>
              <a:t>blocktiling</a:t>
            </a:r>
            <a:r>
              <a:rPr lang="en-US" altLang="zh-CN" dirty="0"/>
              <a:t>): </a:t>
            </a:r>
            <a:r>
              <a:rPr lang="zh-CN" altLang="en-US" dirty="0"/>
              <a:t>不同的线程块可以在不同的 </a:t>
            </a:r>
            <a:r>
              <a:rPr lang="en-US" altLang="zh-CN" dirty="0"/>
              <a:t>SM </a:t>
            </a:r>
            <a:r>
              <a:rPr lang="zh-CN" altLang="en-US" dirty="0"/>
              <a:t>上并行执行</a:t>
            </a:r>
            <a:endParaRPr lang="en-US" altLang="zh-CN" dirty="0"/>
          </a:p>
          <a:p>
            <a:r>
              <a:rPr lang="en-US" altLang="zh-CN" dirty="0"/>
              <a:t>warp </a:t>
            </a:r>
            <a:r>
              <a:rPr lang="zh-CN" altLang="en-US" dirty="0"/>
              <a:t>分片</a:t>
            </a:r>
            <a:r>
              <a:rPr lang="en-US" altLang="zh-CN" dirty="0"/>
              <a:t>(</a:t>
            </a:r>
            <a:r>
              <a:rPr lang="en-US" altLang="zh-CN" dirty="0" err="1"/>
              <a:t>warptiling</a:t>
            </a:r>
            <a:r>
              <a:rPr lang="en-US" altLang="zh-CN" dirty="0"/>
              <a:t>): </a:t>
            </a:r>
            <a:r>
              <a:rPr lang="zh-CN" altLang="en-US" dirty="0"/>
              <a:t>不同的 </a:t>
            </a:r>
            <a:r>
              <a:rPr lang="en-US" altLang="zh-CN" dirty="0"/>
              <a:t>warp </a:t>
            </a:r>
            <a:r>
              <a:rPr lang="zh-CN" altLang="en-US" dirty="0"/>
              <a:t>可以在不同的 </a:t>
            </a:r>
            <a:r>
              <a:rPr lang="en-US" altLang="zh-CN" dirty="0"/>
              <a:t>warp </a:t>
            </a:r>
            <a:r>
              <a:rPr lang="zh-CN" altLang="en-US" dirty="0"/>
              <a:t>调度器上并行执行</a:t>
            </a:r>
            <a:r>
              <a:rPr lang="en-US" altLang="zh-CN" dirty="0"/>
              <a:t>, </a:t>
            </a:r>
            <a:r>
              <a:rPr lang="zh-CN" altLang="en-US" dirty="0"/>
              <a:t>也可以在同一个 </a:t>
            </a:r>
            <a:r>
              <a:rPr lang="en-US" altLang="zh-CN" dirty="0"/>
              <a:t>warp </a:t>
            </a:r>
            <a:r>
              <a:rPr lang="zh-CN" altLang="en-US" dirty="0"/>
              <a:t>调度器上并发执行</a:t>
            </a:r>
            <a:endParaRPr lang="en-US" altLang="zh-CN" dirty="0"/>
          </a:p>
          <a:p>
            <a:r>
              <a:rPr lang="zh-CN" altLang="en-US" dirty="0"/>
              <a:t>线程分片</a:t>
            </a:r>
            <a:r>
              <a:rPr lang="en-US" altLang="zh-CN" dirty="0"/>
              <a:t>(</a:t>
            </a:r>
            <a:r>
              <a:rPr lang="en-US" altLang="zh-CN" dirty="0" err="1"/>
              <a:t>threadtiling</a:t>
            </a:r>
            <a:r>
              <a:rPr lang="en-US" altLang="zh-CN" dirty="0"/>
              <a:t>): (</a:t>
            </a:r>
            <a:r>
              <a:rPr lang="zh-CN" altLang="en-US" dirty="0"/>
              <a:t>数量非常有限的</a:t>
            </a:r>
            <a:r>
              <a:rPr lang="en-US" altLang="zh-CN" dirty="0"/>
              <a:t>)</a:t>
            </a:r>
            <a:r>
              <a:rPr lang="zh-CN" altLang="en-US" dirty="0"/>
              <a:t>指令可以在相同的 </a:t>
            </a:r>
            <a:r>
              <a:rPr lang="en-US" altLang="zh-CN" dirty="0"/>
              <a:t>CUDA </a:t>
            </a:r>
            <a:r>
              <a:rPr lang="zh-CN" altLang="en-US" dirty="0"/>
              <a:t>内核上并行执行</a:t>
            </a:r>
            <a:r>
              <a:rPr lang="en-US" altLang="zh-CN" dirty="0"/>
              <a:t>(=</a:t>
            </a:r>
            <a:r>
              <a:rPr lang="zh-CN" altLang="en-US" dirty="0"/>
              <a:t>指令级并行</a:t>
            </a:r>
            <a:r>
              <a:rPr lang="en-US" altLang="zh-CN" dirty="0"/>
              <a:t>, instruction-level parallelism, </a:t>
            </a:r>
            <a:r>
              <a:rPr lang="zh-CN" altLang="en-US" dirty="0"/>
              <a:t>即 </a:t>
            </a:r>
            <a:r>
              <a:rPr lang="en-US" altLang="zh-CN" dirty="0"/>
              <a:t>ILP)</a:t>
            </a:r>
          </a:p>
        </p:txBody>
      </p:sp>
    </p:spTree>
    <p:extLst>
      <p:ext uri="{BB962C8B-B14F-4D97-AF65-F5344CB8AC3E}">
        <p14:creationId xmlns:p14="http://schemas.microsoft.com/office/powerpoint/2010/main" val="56740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66" y="-220206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5:Warp</a:t>
            </a:r>
            <a:r>
              <a:rPr lang="zh-CN" altLang="en-US" b="1" dirty="0">
                <a:solidFill>
                  <a:srgbClr val="4F4F4F"/>
                </a:solidFill>
              </a:rPr>
              <a:t>分片优化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8159"/>
            <a:ext cx="8106421" cy="43982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2900" dirty="0"/>
              <a:t>3. </a:t>
            </a:r>
            <a:r>
              <a:rPr lang="en-US" altLang="zh-CN" sz="2900" dirty="0" err="1"/>
              <a:t>sgemmWarptiling</a:t>
            </a:r>
            <a:r>
              <a:rPr lang="en-US" altLang="zh-CN" sz="2900" dirty="0"/>
              <a:t>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outer-most loop over block tiles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bkIdx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bkIdx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K;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bkIdx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+= BK)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loadFromGmem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&lt;BM, BN, BK,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rowStrideA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rowStrideB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&gt;(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N, K, A, B, As, Bs,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innerRowB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innerColB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__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processFromSmem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&lt;BM, BN, BK, WM, WN, WMITER, WNITER, WSUBM, WSUBN, TM,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TN&gt;(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regM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regN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threadResults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As, Bs,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warpRow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warpCol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threadRowInWarp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threadColInWarp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A += BK;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move BK columns to right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B += BK * N;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move BK rows down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__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endParaRPr lang="en-US" altLang="zh-CN" sz="11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FBF85-7D98-4888-A770-61DFDA31AFB1}"/>
              </a:ext>
            </a:extLst>
          </p:cNvPr>
          <p:cNvSpPr txBox="1"/>
          <p:nvPr/>
        </p:nvSpPr>
        <p:spPr>
          <a:xfrm>
            <a:off x="5708125" y="684050"/>
            <a:ext cx="83808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write out the results</a:t>
            </a:r>
            <a:endParaRPr lang="en-US" altLang="zh-CN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WMITER; ++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WNITER; ++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move C pointer to current warp </a:t>
            </a:r>
            <a:r>
              <a:rPr lang="en-US" altLang="zh-CN" sz="12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subtile</a:t>
            </a:r>
            <a:endParaRPr lang="en-US" altLang="zh-CN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C_interim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C +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WSUBM) * N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WSUBN;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TM;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+= 1)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TN;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+= 4)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load C vector into registers</a:t>
            </a:r>
            <a:endParaRPr lang="en-US" altLang="zh-CN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float4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reinterpret_cast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&lt;float4*&gt;(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&amp;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C_interim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threadRowInWarp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* N +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threadColInWarp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])[0];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de-DE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perform GEMM update in reg</a:t>
            </a:r>
            <a:endParaRPr lang="de-DE" altLang="zh-CN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const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wSubRowIdx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* (WNITER * TN) +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wSubColIdx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alpha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threadResults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+ 0] + beta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tmp.x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tmp.y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alpha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threadResults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+ 1] + beta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tmp.y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tmp.z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alpha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threadResults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+ 2] + beta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tmp.z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tmp.w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alpha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threadResults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+ 3] + beta *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tmp.w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write back</a:t>
            </a:r>
            <a:endParaRPr lang="en-US" altLang="zh-CN" sz="12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 err="1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reinterpret_cast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&lt;float4*&gt;(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&amp;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C_interim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threadRowInWarp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TM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resIdxM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* N +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threadColInWarp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TN +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resIdxN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])[0] =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tmp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678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BA64C-0FF0-4ECA-980B-D0B9FCC04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385"/>
            <a:ext cx="10515600" cy="3064615"/>
          </a:xfrm>
        </p:spPr>
        <p:txBody>
          <a:bodyPr/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每个 </a:t>
            </a:r>
            <a:r>
              <a:rPr lang="en-US" altLang="zh-CN" sz="1800" dirty="0"/>
              <a:t>warp </a:t>
            </a:r>
            <a:r>
              <a:rPr lang="zh-CN" altLang="en-US" sz="1800" dirty="0"/>
              <a:t>将计算大小为 </a:t>
            </a:r>
            <a:r>
              <a:rPr lang="en-US" altLang="zh-CN" sz="1800" dirty="0"/>
              <a:t>(WSUBN * WNITER) X (WSUBM * WMITER) </a:t>
            </a:r>
            <a:r>
              <a:rPr lang="zh-CN" altLang="en-US" sz="1800" dirty="0"/>
              <a:t>的块（</a:t>
            </a:r>
            <a:r>
              <a:rPr lang="en-US" altLang="zh-CN" sz="1800" dirty="0"/>
              <a:t>64*64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每个线程计算 </a:t>
            </a:r>
            <a:r>
              <a:rPr lang="en-US" altLang="zh-CN" sz="1800" dirty="0"/>
              <a:t>WNITER * WMITER </a:t>
            </a:r>
            <a:r>
              <a:rPr lang="zh-CN" altLang="en-US" sz="1800" dirty="0"/>
              <a:t>（</a:t>
            </a:r>
            <a:r>
              <a:rPr lang="en-US" altLang="zh-CN" sz="1800" dirty="0"/>
              <a:t>4*1</a:t>
            </a:r>
            <a:r>
              <a:rPr lang="zh-CN" altLang="en-US" sz="1800" dirty="0"/>
              <a:t>）次大小为 </a:t>
            </a:r>
            <a:r>
              <a:rPr lang="en-US" altLang="zh-CN" sz="1800" dirty="0"/>
              <a:t>TM*TN </a:t>
            </a:r>
            <a:r>
              <a:rPr lang="zh-CN" altLang="en-US" sz="1800" dirty="0"/>
              <a:t>的分块（</a:t>
            </a:r>
            <a:r>
              <a:rPr lang="en-US" altLang="zh-CN" sz="1800" dirty="0"/>
              <a:t>8*4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warp </a:t>
            </a:r>
            <a:r>
              <a:rPr lang="zh-CN" altLang="en-US" sz="1800" dirty="0"/>
              <a:t>与性能相关</a:t>
            </a:r>
            <a:r>
              <a:rPr lang="en-US" altLang="zh-CN" sz="1800" dirty="0"/>
              <a:t>, </a:t>
            </a:r>
            <a:r>
              <a:rPr lang="zh-CN" altLang="en-US" sz="1800" dirty="0"/>
              <a:t>因为</a:t>
            </a:r>
            <a:r>
              <a:rPr lang="en-US" altLang="zh-CN" sz="1800" dirty="0"/>
              <a:t>(</a:t>
            </a:r>
            <a:r>
              <a:rPr lang="zh-CN" altLang="en-US" sz="1800" dirty="0"/>
              <a:t>除其他原因外</a:t>
            </a:r>
            <a:r>
              <a:rPr lang="en-US" altLang="zh-CN" sz="1800" dirty="0"/>
              <a:t>):</a:t>
            </a:r>
          </a:p>
          <a:p>
            <a:pPr marL="0" indent="0">
              <a:buNone/>
            </a:pPr>
            <a:r>
              <a:rPr lang="en-US" altLang="zh-CN" sz="1800" dirty="0"/>
              <a:t>1.warp </a:t>
            </a:r>
            <a:r>
              <a:rPr lang="zh-CN" altLang="en-US" sz="1800" dirty="0"/>
              <a:t>是映射到作为 </a:t>
            </a:r>
            <a:r>
              <a:rPr lang="en-US" altLang="zh-CN" sz="1800" dirty="0"/>
              <a:t>SM </a:t>
            </a:r>
            <a:r>
              <a:rPr lang="zh-CN" altLang="en-US" sz="1800" dirty="0"/>
              <a:t>一部分的 </a:t>
            </a:r>
            <a:r>
              <a:rPr lang="en-US" altLang="zh-CN" sz="1800" dirty="0"/>
              <a:t>warp </a:t>
            </a:r>
            <a:r>
              <a:rPr lang="zh-CN" altLang="en-US" sz="1800" dirty="0"/>
              <a:t>调度器的调度单元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2.</a:t>
            </a:r>
            <a:r>
              <a:rPr lang="zh-CN" altLang="en-US" sz="1800" dirty="0"/>
              <a:t>共享内存 </a:t>
            </a:r>
            <a:r>
              <a:rPr lang="en-US" altLang="zh-CN" sz="1800" dirty="0"/>
              <a:t>bank </a:t>
            </a:r>
            <a:r>
              <a:rPr lang="zh-CN" altLang="en-US" sz="1800" dirty="0"/>
              <a:t>冲突只发生在同一 </a:t>
            </a:r>
            <a:r>
              <a:rPr lang="en-US" altLang="zh-CN" sz="1800" dirty="0"/>
              <a:t>warp </a:t>
            </a:r>
            <a:r>
              <a:rPr lang="zh-CN" altLang="en-US" sz="1800" dirty="0"/>
              <a:t>中的线程之间</a:t>
            </a:r>
          </a:p>
        </p:txBody>
      </p:sp>
    </p:spTree>
    <p:extLst>
      <p:ext uri="{BB962C8B-B14F-4D97-AF65-F5344CB8AC3E}">
        <p14:creationId xmlns:p14="http://schemas.microsoft.com/office/powerpoint/2010/main" val="220069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D9E2E04-59E1-4174-9B43-A6C76073E254}"/>
              </a:ext>
            </a:extLst>
          </p:cNvPr>
          <p:cNvSpPr txBox="1"/>
          <p:nvPr/>
        </p:nvSpPr>
        <p:spPr>
          <a:xfrm>
            <a:off x="121462" y="12680"/>
            <a:ext cx="1207053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若不进行</a:t>
            </a:r>
            <a:r>
              <a:rPr lang="en-US" altLang="zh-CN" dirty="0"/>
              <a:t>warp</a:t>
            </a:r>
            <a:r>
              <a:rPr lang="zh-CN" altLang="en-US" dirty="0"/>
              <a:t>分片：</a:t>
            </a:r>
            <a:endParaRPr lang="en-US" altLang="zh-CN" dirty="0"/>
          </a:p>
          <a:p>
            <a:r>
              <a:rPr lang="en-US" altLang="zh-CN" dirty="0"/>
              <a:t> const int </a:t>
            </a:r>
            <a:r>
              <a:rPr lang="en-US" altLang="zh-CN" dirty="0" err="1"/>
              <a:t>threadCol</a:t>
            </a:r>
            <a:r>
              <a:rPr lang="en-US" altLang="zh-CN" dirty="0"/>
              <a:t> = </a:t>
            </a:r>
            <a:r>
              <a:rPr lang="en-US" altLang="zh-CN" dirty="0" err="1"/>
              <a:t>threadIdx.x</a:t>
            </a:r>
            <a:r>
              <a:rPr lang="en-US" altLang="zh-CN" dirty="0"/>
              <a:t> % (BN / TN);</a:t>
            </a:r>
          </a:p>
          <a:p>
            <a:r>
              <a:rPr lang="en-US" altLang="zh-CN" dirty="0"/>
              <a:t> const int </a:t>
            </a:r>
            <a:r>
              <a:rPr lang="en-US" altLang="zh-CN" dirty="0" err="1"/>
              <a:t>threadRow</a:t>
            </a:r>
            <a:r>
              <a:rPr lang="en-US" altLang="zh-CN" dirty="0"/>
              <a:t> = </a:t>
            </a:r>
            <a:r>
              <a:rPr lang="en-US" altLang="zh-CN" dirty="0" err="1"/>
              <a:t>threadIdx.x</a:t>
            </a:r>
            <a:r>
              <a:rPr lang="en-US" altLang="zh-CN" dirty="0"/>
              <a:t> / (BN / TN);</a:t>
            </a:r>
          </a:p>
          <a:p>
            <a:r>
              <a:rPr lang="zh-CN" altLang="en-US" dirty="0"/>
              <a:t>由于 </a:t>
            </a:r>
            <a:r>
              <a:rPr lang="en-US" altLang="zh-CN" dirty="0"/>
              <a:t>BN/TN = 128/8 = 16, </a:t>
            </a:r>
            <a:r>
              <a:rPr lang="zh-CN" altLang="en-US" dirty="0"/>
              <a:t>所以在一个 </a:t>
            </a:r>
            <a:r>
              <a:rPr lang="en-US" altLang="zh-CN" dirty="0"/>
              <a:t>warp </a:t>
            </a:r>
            <a:r>
              <a:rPr lang="zh-CN" altLang="en-US" dirty="0"/>
              <a:t>中的 </a:t>
            </a:r>
            <a:r>
              <a:rPr lang="en-US" altLang="zh-CN" dirty="0"/>
              <a:t>32 </a:t>
            </a:r>
            <a:r>
              <a:rPr lang="zh-CN" altLang="en-US" dirty="0"/>
              <a:t>个线程中</a:t>
            </a:r>
            <a:r>
              <a:rPr lang="en-US" altLang="zh-CN" dirty="0"/>
              <a:t>, </a:t>
            </a:r>
            <a:r>
              <a:rPr lang="zh-CN" altLang="en-US" dirty="0"/>
              <a:t>每 </a:t>
            </a:r>
            <a:r>
              <a:rPr lang="en-US" altLang="zh-CN" dirty="0"/>
              <a:t>16 </a:t>
            </a:r>
            <a:r>
              <a:rPr lang="zh-CN" altLang="en-US" dirty="0"/>
              <a:t>个线程有相同的 </a:t>
            </a:r>
            <a:r>
              <a:rPr lang="en-US" altLang="zh-CN" dirty="0" err="1"/>
              <a:t>threadRow</a:t>
            </a:r>
            <a:r>
              <a:rPr lang="en-US" altLang="zh-CN" dirty="0"/>
              <a:t> </a:t>
            </a:r>
            <a:r>
              <a:rPr lang="zh-CN" altLang="en-US" dirty="0"/>
              <a:t>和不同的 </a:t>
            </a:r>
            <a:r>
              <a:rPr lang="en-US" altLang="zh-CN" dirty="0" err="1"/>
              <a:t>threadCol</a:t>
            </a:r>
            <a:endParaRPr lang="en-US" altLang="zh-CN" dirty="0"/>
          </a:p>
          <a:p>
            <a:r>
              <a:rPr lang="en-US" altLang="zh-CN" dirty="0"/>
              <a:t> // block into registers</a:t>
            </a:r>
          </a:p>
          <a:p>
            <a:r>
              <a:rPr lang="en-US" altLang="zh-CN" dirty="0"/>
              <a:t>      for (</a:t>
            </a:r>
            <a:r>
              <a:rPr lang="en-US" altLang="zh-CN" dirty="0" err="1"/>
              <a:t>uint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TM; ++</a:t>
            </a:r>
            <a:r>
              <a:rPr lang="en-US" altLang="zh-CN" dirty="0" err="1"/>
              <a:t>i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regM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= As[</a:t>
            </a:r>
            <a:r>
              <a:rPr lang="en-US" altLang="zh-CN" dirty="0" err="1"/>
              <a:t>dotIdx</a:t>
            </a:r>
            <a:r>
              <a:rPr lang="en-US" altLang="zh-CN" dirty="0"/>
              <a:t> * BM + </a:t>
            </a:r>
            <a:r>
              <a:rPr lang="en-US" altLang="zh-CN" dirty="0" err="1"/>
              <a:t>threadRow</a:t>
            </a:r>
            <a:r>
              <a:rPr lang="en-US" altLang="zh-CN" dirty="0"/>
              <a:t> * TM + 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}</a:t>
            </a:r>
          </a:p>
          <a:p>
            <a:r>
              <a:rPr lang="en-US" altLang="zh-CN" dirty="0"/>
              <a:t>      for (</a:t>
            </a:r>
            <a:r>
              <a:rPr lang="en-US" altLang="zh-CN" dirty="0" err="1"/>
              <a:t>uint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TN; ++</a:t>
            </a:r>
            <a:r>
              <a:rPr lang="en-US" altLang="zh-CN" dirty="0" err="1"/>
              <a:t>i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regN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= Bs[</a:t>
            </a:r>
            <a:r>
              <a:rPr lang="en-US" altLang="zh-CN" dirty="0" err="1"/>
              <a:t>dotIdx</a:t>
            </a:r>
            <a:r>
              <a:rPr lang="en-US" altLang="zh-CN" dirty="0"/>
              <a:t> * BN + </a:t>
            </a:r>
            <a:r>
              <a:rPr lang="en-US" altLang="zh-CN" dirty="0" err="1"/>
              <a:t>threadCol</a:t>
            </a:r>
            <a:r>
              <a:rPr lang="en-US" altLang="zh-CN" dirty="0"/>
              <a:t> * TN + 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}</a:t>
            </a:r>
          </a:p>
          <a:p>
            <a:r>
              <a:rPr lang="zh-CN" altLang="en-US" dirty="0"/>
              <a:t>在处理线程块分片 </a:t>
            </a:r>
            <a:r>
              <a:rPr lang="en-US" altLang="zh-CN" dirty="0"/>
              <a:t>As </a:t>
            </a:r>
            <a:r>
              <a:rPr lang="zh-CN" altLang="en-US" dirty="0"/>
              <a:t>的 </a:t>
            </a:r>
            <a:r>
              <a:rPr lang="en-US" altLang="zh-CN" dirty="0" err="1"/>
              <a:t>dotIdx</a:t>
            </a:r>
            <a:r>
              <a:rPr lang="en-US" altLang="zh-CN" dirty="0"/>
              <a:t> </a:t>
            </a:r>
            <a:r>
              <a:rPr lang="zh-CN" altLang="en-US" dirty="0"/>
              <a:t>列和 </a:t>
            </a:r>
            <a:r>
              <a:rPr lang="en-US" altLang="zh-CN" dirty="0"/>
              <a:t>Bs </a:t>
            </a:r>
            <a:r>
              <a:rPr lang="zh-CN" altLang="en-US" dirty="0"/>
              <a:t>的 </a:t>
            </a:r>
            <a:r>
              <a:rPr lang="en-US" altLang="zh-CN" dirty="0" err="1"/>
              <a:t>dotIdx</a:t>
            </a:r>
            <a:r>
              <a:rPr lang="en-US" altLang="zh-CN" dirty="0"/>
              <a:t> </a:t>
            </a:r>
            <a:r>
              <a:rPr lang="zh-CN" altLang="en-US" dirty="0"/>
              <a:t>行时</a:t>
            </a:r>
            <a:r>
              <a:rPr lang="en-US" altLang="zh-CN" dirty="0"/>
              <a:t>, </a:t>
            </a:r>
            <a:r>
              <a:rPr lang="zh-CN" altLang="en-US" dirty="0"/>
              <a:t>是将整行和整列映射到所有线程上</a:t>
            </a:r>
            <a:r>
              <a:rPr lang="en-US" altLang="zh-CN" dirty="0"/>
              <a:t>, </a:t>
            </a:r>
            <a:r>
              <a:rPr lang="zh-CN" altLang="en-US" dirty="0"/>
              <a:t>具体来说</a:t>
            </a:r>
            <a:r>
              <a:rPr lang="en-US" altLang="zh-CN" dirty="0"/>
              <a:t>, </a:t>
            </a:r>
            <a:r>
              <a:rPr lang="zh-CN" altLang="en-US" dirty="0"/>
              <a:t>每 </a:t>
            </a:r>
            <a:r>
              <a:rPr lang="en-US" altLang="zh-CN" dirty="0"/>
              <a:t>16 </a:t>
            </a:r>
            <a:r>
              <a:rPr lang="zh-CN" altLang="en-US" dirty="0"/>
              <a:t>个相邻线程对应 </a:t>
            </a:r>
            <a:r>
              <a:rPr lang="en-US" altLang="zh-CN" dirty="0"/>
              <a:t>Bs </a:t>
            </a:r>
            <a:r>
              <a:rPr lang="zh-CN" altLang="en-US" dirty="0"/>
              <a:t>的整行元素和 </a:t>
            </a:r>
            <a:r>
              <a:rPr lang="en-US" altLang="zh-CN" dirty="0"/>
              <a:t>As </a:t>
            </a:r>
            <a:r>
              <a:rPr lang="zh-CN" altLang="en-US" dirty="0"/>
              <a:t>的列中的 </a:t>
            </a:r>
            <a:r>
              <a:rPr lang="en-US" altLang="zh-CN" dirty="0"/>
              <a:t>TM </a:t>
            </a:r>
            <a:r>
              <a:rPr lang="zh-CN" altLang="en-US" dirty="0"/>
              <a:t>个元素</a:t>
            </a:r>
            <a:r>
              <a:rPr lang="en-US" altLang="zh-CN" dirty="0"/>
              <a:t>, </a:t>
            </a:r>
            <a:r>
              <a:rPr lang="zh-CN" altLang="en-US" dirty="0"/>
              <a:t>不同的 </a:t>
            </a:r>
            <a:r>
              <a:rPr lang="en-US" altLang="zh-CN" dirty="0"/>
              <a:t>16 </a:t>
            </a:r>
            <a:r>
              <a:rPr lang="zh-CN" altLang="en-US" dirty="0"/>
              <a:t>个线程对应 </a:t>
            </a:r>
            <a:r>
              <a:rPr lang="en-US" altLang="zh-CN" dirty="0"/>
              <a:t>As </a:t>
            </a:r>
            <a:r>
              <a:rPr lang="zh-CN" altLang="en-US" dirty="0"/>
              <a:t>列中的不同元素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若进行</a:t>
            </a:r>
            <a:r>
              <a:rPr lang="en-US" altLang="zh-CN" dirty="0"/>
              <a:t>warp</a:t>
            </a:r>
            <a:r>
              <a:rPr lang="zh-CN" altLang="en-US" dirty="0"/>
              <a:t>分片：</a:t>
            </a:r>
            <a:endParaRPr lang="en-US" altLang="zh-CN" dirty="0"/>
          </a:p>
          <a:p>
            <a:r>
              <a:rPr lang="en-US" altLang="zh-CN" dirty="0"/>
              <a:t>As </a:t>
            </a:r>
            <a:r>
              <a:rPr lang="zh-CN" altLang="en-US" dirty="0"/>
              <a:t>的 </a:t>
            </a:r>
            <a:r>
              <a:rPr lang="en-US" altLang="zh-CN" dirty="0" err="1"/>
              <a:t>dotIdx</a:t>
            </a:r>
            <a:r>
              <a:rPr lang="en-US" altLang="zh-CN" dirty="0"/>
              <a:t> </a:t>
            </a:r>
            <a:r>
              <a:rPr lang="zh-CN" altLang="en-US" dirty="0"/>
              <a:t>列的每 </a:t>
            </a:r>
            <a:r>
              <a:rPr lang="en-US" altLang="zh-CN" dirty="0"/>
              <a:t>BM </a:t>
            </a:r>
            <a:r>
              <a:rPr lang="zh-CN" altLang="en-US" dirty="0"/>
              <a:t>个元素对应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warp, Bs </a:t>
            </a:r>
            <a:r>
              <a:rPr lang="zh-CN" altLang="en-US" dirty="0"/>
              <a:t>的 </a:t>
            </a:r>
            <a:r>
              <a:rPr lang="en-US" altLang="zh-CN" dirty="0" err="1"/>
              <a:t>dotIdx</a:t>
            </a:r>
            <a:r>
              <a:rPr lang="en-US" altLang="zh-CN" dirty="0"/>
              <a:t> </a:t>
            </a:r>
            <a:r>
              <a:rPr lang="zh-CN" altLang="en-US" dirty="0"/>
              <a:t>行中的每 </a:t>
            </a:r>
            <a:r>
              <a:rPr lang="en-US" altLang="zh-CN" dirty="0"/>
              <a:t>BN </a:t>
            </a:r>
            <a:r>
              <a:rPr lang="zh-CN" altLang="en-US" dirty="0"/>
              <a:t>个元素对应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warp. </a:t>
            </a:r>
            <a:r>
              <a:rPr lang="zh-CN" altLang="en-US" dirty="0"/>
              <a:t>在这个大小为 </a:t>
            </a:r>
            <a:r>
              <a:rPr lang="en-US" altLang="zh-CN" dirty="0"/>
              <a:t>BM*BN </a:t>
            </a:r>
            <a:r>
              <a:rPr lang="zh-CN" altLang="en-US" dirty="0"/>
              <a:t>的分片中</a:t>
            </a:r>
            <a:r>
              <a:rPr lang="en-US" altLang="zh-CN" dirty="0"/>
              <a:t>, warp </a:t>
            </a:r>
            <a:r>
              <a:rPr lang="zh-CN" altLang="en-US" dirty="0"/>
              <a:t>的 </a:t>
            </a:r>
            <a:r>
              <a:rPr lang="en-US" altLang="zh-CN" dirty="0"/>
              <a:t>32 </a:t>
            </a:r>
            <a:r>
              <a:rPr lang="zh-CN" altLang="en-US" dirty="0"/>
              <a:t>个线程 </a:t>
            </a:r>
            <a:r>
              <a:rPr lang="en-US" altLang="zh-CN" dirty="0"/>
              <a:t>1 </a:t>
            </a:r>
            <a:r>
              <a:rPr lang="zh-CN" altLang="en-US" dirty="0"/>
              <a:t>次迭代处理 </a:t>
            </a:r>
            <a:r>
              <a:rPr lang="en-US" altLang="zh-CN" dirty="0"/>
              <a:t>WSUBM*WSUBN </a:t>
            </a:r>
            <a:r>
              <a:rPr lang="zh-CN" altLang="en-US" dirty="0"/>
              <a:t>大小的小分片</a:t>
            </a:r>
            <a:r>
              <a:rPr lang="en-US" altLang="zh-CN" dirty="0"/>
              <a:t>, </a:t>
            </a:r>
            <a:r>
              <a:rPr lang="zh-CN" altLang="en-US" dirty="0"/>
              <a:t>这个小分片的处理方式就和之前处理 </a:t>
            </a:r>
            <a:r>
              <a:rPr lang="en-US" altLang="zh-CN" dirty="0"/>
              <a:t>BM*BN </a:t>
            </a:r>
            <a:r>
              <a:rPr lang="zh-CN" altLang="en-US" dirty="0"/>
              <a:t>大小的线程分块一样了</a:t>
            </a:r>
            <a:r>
              <a:rPr lang="en-US" altLang="zh-CN" dirty="0"/>
              <a:t>, </a:t>
            </a:r>
            <a:r>
              <a:rPr lang="zh-CN" altLang="en-US" dirty="0"/>
              <a:t>后续再进行线程分片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之前每个 </a:t>
            </a:r>
            <a:r>
              <a:rPr lang="en-US" altLang="zh-CN" dirty="0"/>
              <a:t>warp </a:t>
            </a:r>
            <a:r>
              <a:rPr lang="zh-CN" altLang="en-US" dirty="0"/>
              <a:t>都会读取 </a:t>
            </a:r>
            <a:r>
              <a:rPr lang="en-US" altLang="zh-CN" dirty="0"/>
              <a:t>Bs </a:t>
            </a:r>
            <a:r>
              <a:rPr lang="zh-CN" altLang="en-US" dirty="0"/>
              <a:t>整行的数据和 </a:t>
            </a:r>
            <a:r>
              <a:rPr lang="en-US" altLang="zh-CN" dirty="0"/>
              <a:t>As </a:t>
            </a:r>
            <a:r>
              <a:rPr lang="zh-CN" altLang="en-US" dirty="0"/>
              <a:t>的 </a:t>
            </a:r>
            <a:r>
              <a:rPr lang="en-US" altLang="zh-CN" dirty="0"/>
              <a:t>2*TM </a:t>
            </a:r>
            <a:r>
              <a:rPr lang="zh-CN" altLang="en-US" dirty="0"/>
              <a:t>个数据</a:t>
            </a:r>
            <a:r>
              <a:rPr lang="en-US" altLang="zh-CN" dirty="0"/>
              <a:t>, </a:t>
            </a:r>
            <a:r>
              <a:rPr lang="zh-CN" altLang="en-US" dirty="0"/>
              <a:t>不同 </a:t>
            </a:r>
            <a:r>
              <a:rPr lang="en-US" altLang="zh-CN" dirty="0"/>
              <a:t>warp </a:t>
            </a:r>
            <a:r>
              <a:rPr lang="zh-CN" altLang="en-US" dirty="0"/>
              <a:t>间在 </a:t>
            </a:r>
            <a:r>
              <a:rPr lang="en-US" altLang="zh-CN" dirty="0"/>
              <a:t>Bs </a:t>
            </a:r>
            <a:r>
              <a:rPr lang="zh-CN" altLang="en-US" dirty="0"/>
              <a:t>的读取上重复性太高</a:t>
            </a:r>
            <a:r>
              <a:rPr lang="en-US" altLang="zh-CN" dirty="0"/>
              <a:t>, warp </a:t>
            </a:r>
            <a:r>
              <a:rPr lang="zh-CN" altLang="en-US" dirty="0"/>
              <a:t>内 </a:t>
            </a:r>
            <a:r>
              <a:rPr lang="en-US" altLang="zh-CN" dirty="0"/>
              <a:t>As </a:t>
            </a:r>
            <a:r>
              <a:rPr lang="zh-CN" altLang="en-US" dirty="0"/>
              <a:t>上读取的重复性太高</a:t>
            </a:r>
            <a:r>
              <a:rPr lang="en-US" altLang="zh-CN" dirty="0"/>
              <a:t>; </a:t>
            </a:r>
            <a:r>
              <a:rPr lang="zh-CN" altLang="en-US" dirty="0"/>
              <a:t>而进行了 </a:t>
            </a:r>
            <a:r>
              <a:rPr lang="en-US" altLang="zh-CN" dirty="0"/>
              <a:t>warp </a:t>
            </a:r>
            <a:r>
              <a:rPr lang="zh-CN" altLang="en-US" dirty="0"/>
              <a:t>分片之后</a:t>
            </a:r>
            <a:r>
              <a:rPr lang="en-US" altLang="zh-CN" dirty="0"/>
              <a:t>, Bs </a:t>
            </a:r>
            <a:r>
              <a:rPr lang="zh-CN" altLang="en-US" dirty="0"/>
              <a:t>只有一部分分给该 </a:t>
            </a:r>
            <a:r>
              <a:rPr lang="en-US" altLang="zh-CN" dirty="0"/>
              <a:t>warp , As </a:t>
            </a:r>
            <a:r>
              <a:rPr lang="zh-CN" altLang="en-US" dirty="0"/>
              <a:t>分给该 </a:t>
            </a:r>
            <a:r>
              <a:rPr lang="en-US" altLang="zh-CN" dirty="0"/>
              <a:t>warp </a:t>
            </a:r>
            <a:r>
              <a:rPr lang="zh-CN" altLang="en-US" dirty="0"/>
              <a:t>的数据变多</a:t>
            </a:r>
            <a:r>
              <a:rPr lang="en-US" altLang="zh-CN" dirty="0"/>
              <a:t>, </a:t>
            </a:r>
            <a:r>
              <a:rPr lang="zh-CN" altLang="en-US" dirty="0"/>
              <a:t>缓和了上面的问题</a:t>
            </a:r>
            <a:r>
              <a:rPr lang="en-US" altLang="zh-CN" dirty="0"/>
              <a:t>, </a:t>
            </a:r>
            <a:r>
              <a:rPr lang="zh-CN" altLang="en-US" dirty="0"/>
              <a:t>使得 </a:t>
            </a:r>
            <a:r>
              <a:rPr lang="en-US" altLang="zh-CN" dirty="0"/>
              <a:t>warp </a:t>
            </a:r>
            <a:r>
              <a:rPr lang="zh-CN" altLang="en-US" dirty="0"/>
              <a:t>数据的利用更集中</a:t>
            </a:r>
            <a:r>
              <a:rPr lang="en-US" altLang="zh-CN" dirty="0"/>
              <a:t>, </a:t>
            </a:r>
            <a:r>
              <a:rPr lang="zh-CN" altLang="en-US" dirty="0"/>
              <a:t>同时引入 </a:t>
            </a:r>
            <a:r>
              <a:rPr lang="en-US" altLang="zh-CN" dirty="0"/>
              <a:t>warp </a:t>
            </a:r>
            <a:r>
              <a:rPr lang="zh-CN" altLang="en-US" dirty="0"/>
              <a:t>层次可以更好地解决 </a:t>
            </a:r>
            <a:r>
              <a:rPr lang="en-US" altLang="zh-CN" dirty="0"/>
              <a:t>bank conflict</a:t>
            </a:r>
          </a:p>
        </p:txBody>
      </p:sp>
    </p:spTree>
    <p:extLst>
      <p:ext uri="{BB962C8B-B14F-4D97-AF65-F5344CB8AC3E}">
        <p14:creationId xmlns:p14="http://schemas.microsoft.com/office/powerpoint/2010/main" val="362870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EA158-8B7E-4DD8-A13A-5140E0287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007" y="1206858"/>
            <a:ext cx="5273841" cy="9588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消除</a:t>
            </a:r>
            <a:r>
              <a:rPr lang="en-US" altLang="zh-CN" sz="1800" dirty="0"/>
              <a:t>Shared Load bank conflict</a:t>
            </a:r>
            <a:endParaRPr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9D6D3D-38B3-4CCB-B907-50A1AF0F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95" y="2513269"/>
            <a:ext cx="8750750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6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F9CA6E-157E-4E78-A656-2247A65AA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729"/>
            <a:ext cx="7577887" cy="4242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CC25B63-FE68-42F6-BCE0-2B57AC3BA9B0}"/>
              </a:ext>
            </a:extLst>
          </p:cNvPr>
          <p:cNvSpPr txBox="1"/>
          <p:nvPr/>
        </p:nvSpPr>
        <p:spPr>
          <a:xfrm>
            <a:off x="260826" y="240634"/>
            <a:ext cx="517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有效缓解了内存停滞（</a:t>
            </a:r>
            <a:r>
              <a:rPr lang="en-US" altLang="zh-CN" sz="1800" dirty="0"/>
              <a:t>stalling-for-memory</a:t>
            </a:r>
            <a:r>
              <a:rPr lang="zh-CN" altLang="en-US" sz="1800" dirty="0"/>
              <a:t>）问题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34B3EC-2560-4686-ACE9-45DD600B6653}"/>
              </a:ext>
            </a:extLst>
          </p:cNvPr>
          <p:cNvSpPr txBox="1"/>
          <p:nvPr/>
        </p:nvSpPr>
        <p:spPr>
          <a:xfrm>
            <a:off x="8284601" y="1601919"/>
            <a:ext cx="3188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Cublas</a:t>
            </a:r>
            <a:r>
              <a:rPr lang="en-US" altLang="zh-CN" dirty="0"/>
              <a:t> Solution: 1611.75ms</a:t>
            </a:r>
          </a:p>
          <a:p>
            <a:r>
              <a:rPr lang="en-US" altLang="zh-CN" dirty="0" err="1"/>
              <a:t>Warptiling</a:t>
            </a:r>
            <a:r>
              <a:rPr lang="en-US" altLang="zh-CN" dirty="0"/>
              <a:t> Solution: 1427.14ms</a:t>
            </a:r>
          </a:p>
          <a:p>
            <a:r>
              <a:rPr lang="en-US" altLang="zh-CN" dirty="0"/>
              <a:t>112.936%</a:t>
            </a:r>
          </a:p>
          <a:p>
            <a:r>
              <a:rPr lang="en-US" altLang="zh-CN" dirty="0"/>
              <a:t>Check result success!</a:t>
            </a:r>
          </a:p>
          <a:p>
            <a:r>
              <a:rPr lang="zh-CN" altLang="en-US" dirty="0"/>
              <a:t>少数情况下超越</a:t>
            </a:r>
            <a:r>
              <a:rPr lang="en-US" altLang="zh-CN" dirty="0" err="1"/>
              <a:t>cublas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228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2" y="49721"/>
            <a:ext cx="10515600" cy="1325563"/>
          </a:xfrm>
        </p:spPr>
        <p:txBody>
          <a:bodyPr/>
          <a:lstStyle/>
          <a:p>
            <a:r>
              <a:rPr lang="en-US" altLang="zh-CN" b="1" i="0" dirty="0">
                <a:solidFill>
                  <a:srgbClr val="4F4F4F"/>
                </a:solidFill>
                <a:effectLst/>
              </a:rPr>
              <a:t>Kernel </a:t>
            </a:r>
            <a:r>
              <a:rPr lang="en-US" altLang="zh-CN" b="1" dirty="0">
                <a:solidFill>
                  <a:srgbClr val="4F4F4F"/>
                </a:solidFill>
              </a:rPr>
              <a:t>2:Shared Memory </a:t>
            </a:r>
            <a:r>
              <a:rPr lang="zh-CN" altLang="en-US" b="1" dirty="0">
                <a:solidFill>
                  <a:srgbClr val="4F4F4F"/>
                </a:solidFill>
              </a:rPr>
              <a:t>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72" y="1165607"/>
            <a:ext cx="10515600" cy="564267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 = 0; m &lt; (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numAColumns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- 1) /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+ 1; ++m) {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(Row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numARows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&amp;&amp; m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numAColumns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 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将矩阵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的局部数据加载到共享内存数组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ds_M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。如果当前线程所负责的元素位于矩阵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的有效范围内，则从矩阵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中读取对应元素；否则，将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ds_M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中对应位置设为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0.0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[ty][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[Row *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numAColumns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m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[ty][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0.0;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(Col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numBColumns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m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ty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numBRows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[ty][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[(m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ty) *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numBColumns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Col];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}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{</a:t>
            </a:r>
          </a:p>
          <a:p>
            <a:pPr marL="0" indent="0">
              <a:buNone/>
            </a:pP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ds_N[ty][tx] = 0.0;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__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  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同步线程，确保所有线程已完成从矩阵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和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中加载数据到共享内存。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 = 0; k &lt;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++k) {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内层循环执行局部矩阵乘法。遍历当前线程负责的共享内存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ds_M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的一行和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ds_N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的一列，执行点乘并将结果累加到 </a:t>
            </a:r>
            <a:r>
              <a:rPr lang="en-US" altLang="zh-CN" sz="18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Pvalue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Pvalue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[ty][k]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ds_N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[k][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__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再次同步线程，确保所有线程已完成局部矩阵乘法，以便进行下一轮迭代。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(Row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numCRows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Col &lt;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numCColumns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[Row *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numCColumns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Col]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Pvalue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41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586F89-D72C-4679-992A-B09FE029C6B3}"/>
              </a:ext>
            </a:extLst>
          </p:cNvPr>
          <p:cNvSpPr txBox="1"/>
          <p:nvPr/>
        </p:nvSpPr>
        <p:spPr>
          <a:xfrm>
            <a:off x="1038153" y="811272"/>
            <a:ext cx="10773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Shared Memory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低延时、高带宽的特性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-&gt;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利用 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Shared Memory 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代替 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Global Memory 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来实现数据的重复访问</a:t>
            </a:r>
            <a:endParaRPr lang="en-US" altLang="zh-CN" b="0" i="0" dirty="0">
              <a:solidFill>
                <a:srgbClr val="283444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核心思想是将矩阵 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B 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分为大小为 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BLOCK_SIZE x BLOCK_SIZE 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的局部块，利用共享内存存储这些局部数据，然后利用线程计算局部矩阵乘法并累加结果。</a:t>
            </a:r>
            <a:endParaRPr lang="en-US" altLang="zh-CN" b="0" i="0" dirty="0">
              <a:solidFill>
                <a:srgbClr val="283444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endParaRPr lang="en-US" altLang="zh-CN" b="0" i="0" dirty="0">
              <a:solidFill>
                <a:srgbClr val="283444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7D0DF-9591-48AF-ADE7-F72120DE6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16" y="2039101"/>
            <a:ext cx="5115856" cy="40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586F89-D72C-4679-992A-B09FE029C6B3}"/>
              </a:ext>
            </a:extLst>
          </p:cNvPr>
          <p:cNvSpPr txBox="1"/>
          <p:nvPr/>
        </p:nvSpPr>
        <p:spPr>
          <a:xfrm>
            <a:off x="866273" y="82503"/>
            <a:ext cx="10773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LSU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过高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FMA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过低，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Mem Busy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Mem Pipes Busy</a:t>
            </a:r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的百分比都相对较高，而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内存负载必然比简单的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FMA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具有更高的延迟，大量时间用于等待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SMEM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访问返回。存在内存停滞（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stalling-for-memory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）问题（在计算过程中，处理器（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CPU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或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）因为等待内存访问完成而无法继续执行指令的情况）。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283444"/>
                </a:solidFill>
                <a:effectLst/>
                <a:latin typeface="Open Sans" panose="020B0606030504020204" pitchFamily="34" charset="0"/>
              </a:rPr>
              <a:t>所以可以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使内核发出更少的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SMEM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指令，让每个线程计算一个以上的输出元素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这使我们能够在寄存器中执行更多的工作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并减少对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SMEM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的依赖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</a:t>
            </a:r>
            <a:endParaRPr lang="en-US" altLang="zh-CN" b="0" i="0" dirty="0">
              <a:solidFill>
                <a:srgbClr val="283444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ABBEF0-2E7A-4148-AD72-3E3597B1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91" y="1575118"/>
            <a:ext cx="6742218" cy="50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B115BF-A042-48FC-A1DF-00F64DC1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06" y="2124433"/>
            <a:ext cx="9112370" cy="47335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7CB77B-AC29-4193-B248-65A264F8B543}"/>
              </a:ext>
            </a:extLst>
          </p:cNvPr>
          <p:cNvSpPr txBox="1"/>
          <p:nvPr/>
        </p:nvSpPr>
        <p:spPr>
          <a:xfrm>
            <a:off x="1787548" y="1251284"/>
            <a:ext cx="89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从图上可以发现有大量的共享内存访问（</a:t>
            </a:r>
            <a:r>
              <a:rPr lang="en-US" altLang="zh-CN" dirty="0"/>
              <a:t>shared memory</a:t>
            </a:r>
            <a:r>
              <a:rPr lang="zh-CN" altLang="en-US" dirty="0"/>
              <a:t>到</a:t>
            </a:r>
            <a:r>
              <a:rPr lang="en-US" altLang="zh-CN" dirty="0"/>
              <a:t>shared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667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17D99-C83D-4224-9A57-C511F2E6E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2" y="49721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4F4F4F"/>
                </a:solidFill>
              </a:rPr>
              <a:t>Kernel 3:Register </a:t>
            </a:r>
            <a:r>
              <a:rPr lang="zh-CN" altLang="en-US" b="1" dirty="0">
                <a:solidFill>
                  <a:srgbClr val="4F4F4F"/>
                </a:solidFill>
              </a:rPr>
              <a:t>优化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B27E65-8250-43B1-A11F-8637B683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72" y="1165607"/>
            <a:ext cx="10515600" cy="564267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row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blockDim.y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2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col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blockDim.x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[2] = { 0.0f };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__shared__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__shared__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float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iter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(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- 1) /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iter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//read data from global memory to shared memory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fpMatrixA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[row *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+ 16][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fpMatrixA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[(row + 16) *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fpMatrixB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*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col];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+ 16][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 = </a:t>
            </a:r>
            <a:r>
              <a:rPr lang="en-US" altLang="zh-CN" sz="18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fpMatrixB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+ 16) * </a:t>
            </a:r>
            <a:r>
              <a:rPr lang="en-US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col];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__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j = 0; j &lt; 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BLOCK_SIZE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j++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[0]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][j]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[j][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[1] +=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shTileA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threadIdx.y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+ 16][j] *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shTileB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[j][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threadIdx.x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__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syncthreads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pPr marL="0" indent="0">
              <a:buNone/>
            </a:pP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0" indent="0">
              <a:buNone/>
            </a:pP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pt-BR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fpMatrixC</a:t>
            </a: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[row * </a:t>
            </a:r>
            <a:r>
              <a:rPr lang="pt-BR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col] = val[0];</a:t>
            </a:r>
          </a:p>
          <a:p>
            <a:pPr marL="0" indent="0">
              <a:buNone/>
            </a:pP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pt-BR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fpMatrixC</a:t>
            </a: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[(row + 16) * </a:t>
            </a:r>
            <a:r>
              <a:rPr lang="pt-BR" altLang="zh-CN" sz="18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</a:t>
            </a: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+ col] = val[1];</a:t>
            </a:r>
          </a:p>
          <a:p>
            <a:pPr marL="0" indent="0">
              <a:buNone/>
            </a:pPr>
            <a:r>
              <a:rPr lang="pt-BR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00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586F89-D72C-4679-992A-B09FE029C6B3}"/>
              </a:ext>
            </a:extLst>
          </p:cNvPr>
          <p:cNvSpPr txBox="1"/>
          <p:nvPr/>
        </p:nvSpPr>
        <p:spPr>
          <a:xfrm>
            <a:off x="709290" y="825023"/>
            <a:ext cx="10773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加大计算强度</a:t>
            </a:r>
            <a:endParaRPr lang="en-US" altLang="zh-CN" dirty="0"/>
          </a:p>
          <a:p>
            <a:r>
              <a:rPr lang="en-US" altLang="zh-CN" dirty="0"/>
              <a:t>Kernel_2</a:t>
            </a:r>
            <a:r>
              <a:rPr lang="zh-CN" altLang="en-US" dirty="0"/>
              <a:t>每个线程只计算了矩阵 </a:t>
            </a:r>
            <a:r>
              <a:rPr lang="en-US" altLang="zh-CN" dirty="0"/>
              <a:t>C </a:t>
            </a:r>
            <a:r>
              <a:rPr lang="zh-CN" altLang="en-US" dirty="0"/>
              <a:t>中的一个元素，每个线程每个内层循环需要从子矩阵 </a:t>
            </a:r>
            <a:r>
              <a:rPr lang="en-US" altLang="zh-CN" dirty="0"/>
              <a:t>A </a:t>
            </a:r>
            <a:r>
              <a:rPr lang="zh-CN" altLang="en-US" dirty="0"/>
              <a:t>和子矩阵 </a:t>
            </a:r>
            <a:r>
              <a:rPr lang="en-US" altLang="zh-CN" dirty="0"/>
              <a:t>B </a:t>
            </a:r>
            <a:r>
              <a:rPr lang="zh-CN" altLang="en-US" dirty="0"/>
              <a:t>中各读取一个 </a:t>
            </a:r>
            <a:r>
              <a:rPr lang="en-US" altLang="zh-CN" dirty="0"/>
              <a:t>4Byte </a:t>
            </a:r>
            <a:r>
              <a:rPr lang="zh-CN" altLang="en-US" dirty="0"/>
              <a:t>的元素（共取 </a:t>
            </a:r>
            <a:r>
              <a:rPr lang="en-US" altLang="zh-CN" dirty="0"/>
              <a:t>8Byte </a:t>
            </a:r>
            <a:r>
              <a:rPr lang="zh-CN" altLang="en-US" dirty="0"/>
              <a:t>数据执行</a:t>
            </a:r>
            <a:r>
              <a:rPr lang="en-US" altLang="zh-CN" dirty="0"/>
              <a:t>2</a:t>
            </a:r>
            <a:r>
              <a:rPr lang="zh-CN" altLang="en-US" dirty="0"/>
              <a:t>次浮点运算），实际上可以让每个线程读取一组 </a:t>
            </a:r>
            <a:r>
              <a:rPr lang="en-US" altLang="zh-CN" dirty="0"/>
              <a:t>Shared Memory </a:t>
            </a:r>
            <a:r>
              <a:rPr lang="zh-CN" altLang="en-US" dirty="0"/>
              <a:t>数据后（放入寄存器中），计算更多的元素，从而减少 </a:t>
            </a:r>
            <a:r>
              <a:rPr lang="en-US" altLang="zh-CN" dirty="0"/>
              <a:t>Shared Memory </a:t>
            </a:r>
            <a:r>
              <a:rPr lang="zh-CN" altLang="en-US" dirty="0"/>
              <a:t>的访问。</a:t>
            </a:r>
            <a:endParaRPr lang="en-US" altLang="zh-CN" dirty="0"/>
          </a:p>
          <a:p>
            <a:r>
              <a:rPr lang="zh-CN" altLang="en-US" dirty="0"/>
              <a:t>让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thread </a:t>
            </a:r>
            <a:r>
              <a:rPr lang="zh-CN" altLang="en-US" dirty="0"/>
              <a:t>分别从子矩阵 </a:t>
            </a:r>
            <a:r>
              <a:rPr lang="en-US" altLang="zh-CN" dirty="0"/>
              <a:t>A </a:t>
            </a:r>
            <a:r>
              <a:rPr lang="zh-CN" altLang="en-US" dirty="0"/>
              <a:t>中读取 </a:t>
            </a:r>
            <a:r>
              <a:rPr lang="en-US" altLang="zh-CN" dirty="0"/>
              <a:t>2 </a:t>
            </a:r>
            <a:r>
              <a:rPr lang="zh-CN" altLang="en-US" dirty="0"/>
              <a:t>个数据，从子矩阵 </a:t>
            </a:r>
            <a:r>
              <a:rPr lang="en-US" altLang="zh-CN" dirty="0"/>
              <a:t>B </a:t>
            </a:r>
            <a:r>
              <a:rPr lang="zh-CN" altLang="en-US" dirty="0"/>
              <a:t>中读取 </a:t>
            </a:r>
            <a:r>
              <a:rPr lang="en-US" altLang="zh-CN" dirty="0"/>
              <a:t>1 </a:t>
            </a:r>
            <a:r>
              <a:rPr lang="zh-CN" altLang="en-US" dirty="0"/>
              <a:t>个数据，然后同时计算</a:t>
            </a:r>
            <a:r>
              <a:rPr lang="en-US" altLang="zh-CN" dirty="0"/>
              <a:t>2</a:t>
            </a:r>
            <a:r>
              <a:rPr lang="zh-CN" altLang="en-US" dirty="0"/>
              <a:t>个元素 </a:t>
            </a:r>
            <a:r>
              <a:rPr lang="en-US" altLang="zh-CN" dirty="0" err="1"/>
              <a:t>val</a:t>
            </a:r>
            <a:r>
              <a:rPr lang="en-US" altLang="zh-CN" dirty="0"/>
              <a:t>[0] </a:t>
            </a:r>
            <a:r>
              <a:rPr lang="zh-CN" altLang="en-US" dirty="0"/>
              <a:t>和 </a:t>
            </a:r>
            <a:r>
              <a:rPr lang="en-US" altLang="zh-CN" dirty="0" err="1"/>
              <a:t>val</a:t>
            </a:r>
            <a:r>
              <a:rPr lang="en-US" altLang="zh-CN" dirty="0"/>
              <a:t>[1]</a:t>
            </a:r>
            <a:r>
              <a:rPr lang="zh-CN" altLang="en-US" dirty="0"/>
              <a:t>。此时，通过读取 </a:t>
            </a:r>
            <a:r>
              <a:rPr lang="en-US" altLang="zh-CN" dirty="0"/>
              <a:t>4B*3 </a:t>
            </a:r>
            <a:r>
              <a:rPr lang="zh-CN" altLang="en-US" dirty="0"/>
              <a:t>个数据，实现了</a:t>
            </a:r>
            <a:r>
              <a:rPr lang="en-US" altLang="zh-CN" dirty="0"/>
              <a:t>2</a:t>
            </a:r>
            <a:r>
              <a:rPr lang="zh-CN" altLang="en-US" dirty="0"/>
              <a:t>次乘加共</a:t>
            </a:r>
            <a:r>
              <a:rPr lang="en-US" altLang="zh-CN" dirty="0"/>
              <a:t>4</a:t>
            </a:r>
            <a:r>
              <a:rPr lang="zh-CN" altLang="en-US" dirty="0"/>
              <a:t>次浮点计算，减少了 </a:t>
            </a:r>
            <a:r>
              <a:rPr lang="en-US" altLang="zh-CN" dirty="0"/>
              <a:t>shared memory </a:t>
            </a:r>
            <a:r>
              <a:rPr lang="zh-CN" altLang="en-US" dirty="0"/>
              <a:t>中子矩阵</a:t>
            </a:r>
            <a:r>
              <a:rPr lang="en-US" altLang="zh-CN" dirty="0"/>
              <a:t>B</a:t>
            </a:r>
            <a:r>
              <a:rPr lang="zh-CN" altLang="en-US" dirty="0"/>
              <a:t>一半的数据访问。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 </a:t>
            </a:r>
            <a:r>
              <a:rPr lang="en-US" altLang="zh-CN" dirty="0"/>
              <a:t>thread </a:t>
            </a:r>
            <a:r>
              <a:rPr lang="zh-CN" altLang="en-US" dirty="0"/>
              <a:t>计算的元素个数为</a:t>
            </a:r>
            <a:r>
              <a:rPr lang="en-US" altLang="zh-CN" dirty="0"/>
              <a:t>8</a:t>
            </a:r>
            <a:r>
              <a:rPr lang="zh-CN" altLang="en-US" dirty="0"/>
              <a:t>个最佳。</a:t>
            </a:r>
            <a:endParaRPr lang="en-US" altLang="zh-CN" dirty="0"/>
          </a:p>
          <a:p>
            <a:r>
              <a:rPr lang="zh-CN" altLang="en-US" dirty="0"/>
              <a:t>为什么继续增大每个 </a:t>
            </a:r>
            <a:r>
              <a:rPr lang="en-US" altLang="zh-CN" dirty="0"/>
              <a:t>thread </a:t>
            </a:r>
            <a:r>
              <a:rPr lang="zh-CN" altLang="en-US" dirty="0"/>
              <a:t>计算元素个数后，性能反而下降？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继续增大该指标后，每个 </a:t>
            </a:r>
            <a:r>
              <a:rPr lang="en-US" altLang="zh-CN" dirty="0"/>
              <a:t>block </a:t>
            </a:r>
            <a:r>
              <a:rPr lang="zh-CN" altLang="en-US" dirty="0"/>
              <a:t>中 </a:t>
            </a:r>
            <a:r>
              <a:rPr lang="en-US" altLang="zh-CN" dirty="0"/>
              <a:t>thread </a:t>
            </a:r>
            <a:r>
              <a:rPr lang="zh-CN" altLang="en-US" dirty="0"/>
              <a:t>的个数减少，但是每个 </a:t>
            </a:r>
            <a:r>
              <a:rPr lang="en-US" altLang="zh-CN" dirty="0"/>
              <a:t>block </a:t>
            </a:r>
            <a:r>
              <a:rPr lang="zh-CN" altLang="en-US" dirty="0"/>
              <a:t>中需要的 </a:t>
            </a:r>
            <a:r>
              <a:rPr lang="en-US" altLang="zh-CN" dirty="0"/>
              <a:t>Shared Memory </a:t>
            </a:r>
            <a:r>
              <a:rPr lang="zh-CN" altLang="en-US" dirty="0"/>
              <a:t>数量没有减少。这将导致由于 </a:t>
            </a:r>
            <a:r>
              <a:rPr lang="en-US" altLang="zh-CN" dirty="0"/>
              <a:t>Block </a:t>
            </a:r>
            <a:r>
              <a:rPr lang="zh-CN" altLang="en-US" dirty="0"/>
              <a:t>总数受限，降低 </a:t>
            </a:r>
            <a:r>
              <a:rPr lang="en-US" altLang="zh-CN" dirty="0"/>
              <a:t>SM </a:t>
            </a:r>
            <a:r>
              <a:rPr lang="zh-CN" altLang="en-US" dirty="0"/>
              <a:t>中的 </a:t>
            </a:r>
            <a:r>
              <a:rPr lang="en-US" altLang="zh-CN" dirty="0"/>
              <a:t>active threads </a:t>
            </a:r>
            <a:r>
              <a:rPr lang="zh-CN" altLang="en-US" dirty="0"/>
              <a:t>数量，即降低了 </a:t>
            </a:r>
            <a:r>
              <a:rPr lang="en-US" altLang="zh-CN" dirty="0"/>
              <a:t>Occupancy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每个 </a:t>
            </a:r>
            <a:r>
              <a:rPr lang="en-US" altLang="zh-CN" dirty="0"/>
              <a:t>thread </a:t>
            </a:r>
            <a:r>
              <a:rPr lang="zh-CN" altLang="en-US" dirty="0"/>
              <a:t>计算更多元素会使用更多的 </a:t>
            </a:r>
            <a:r>
              <a:rPr lang="en-US" altLang="zh-CN" dirty="0"/>
              <a:t>Registers</a:t>
            </a:r>
            <a:r>
              <a:rPr lang="zh-CN" altLang="en-US" dirty="0"/>
              <a:t>。而每个 </a:t>
            </a:r>
            <a:r>
              <a:rPr lang="en-US" altLang="zh-CN" dirty="0"/>
              <a:t>thread </a:t>
            </a:r>
            <a:r>
              <a:rPr lang="zh-CN" altLang="en-US" dirty="0"/>
              <a:t>中 </a:t>
            </a:r>
            <a:r>
              <a:rPr lang="en-US" altLang="zh-CN" dirty="0"/>
              <a:t>Registers </a:t>
            </a:r>
            <a:r>
              <a:rPr lang="zh-CN" altLang="en-US" dirty="0"/>
              <a:t>的个数又会反过来影响 </a:t>
            </a:r>
            <a:r>
              <a:rPr lang="en-US" altLang="zh-CN" dirty="0"/>
              <a:t>SM </a:t>
            </a:r>
            <a:r>
              <a:rPr lang="zh-CN" altLang="en-US" dirty="0"/>
              <a:t>中 </a:t>
            </a:r>
            <a:r>
              <a:rPr lang="en-US" altLang="zh-CN" dirty="0"/>
              <a:t>active threads </a:t>
            </a:r>
            <a:r>
              <a:rPr lang="zh-CN" altLang="en-US" dirty="0"/>
              <a:t>的个数，进而影响 </a:t>
            </a:r>
            <a:r>
              <a:rPr lang="en-US" altLang="zh-CN" dirty="0"/>
              <a:t>Occupancy</a:t>
            </a:r>
            <a:r>
              <a:rPr lang="zh-CN" altLang="en-US" dirty="0"/>
              <a:t>。具体 </a:t>
            </a:r>
            <a:r>
              <a:rPr lang="en-US" altLang="zh-CN" dirty="0"/>
              <a:t>Shared Memory </a:t>
            </a:r>
            <a:r>
              <a:rPr lang="zh-CN" altLang="en-US" dirty="0"/>
              <a:t>或者 </a:t>
            </a:r>
            <a:r>
              <a:rPr lang="en-US" altLang="zh-CN" dirty="0"/>
              <a:t>Registers </a:t>
            </a:r>
            <a:r>
              <a:rPr lang="zh-CN" altLang="en-US" dirty="0"/>
              <a:t>哪个会影响 </a:t>
            </a:r>
            <a:r>
              <a:rPr lang="en-US" altLang="zh-CN" dirty="0"/>
              <a:t>Occupancy</a:t>
            </a:r>
            <a:r>
              <a:rPr lang="zh-CN" altLang="en-US" dirty="0"/>
              <a:t>，取决于哪个指标先到达阈值。在没有换来同等指令集并行的情况下，</a:t>
            </a:r>
            <a:r>
              <a:rPr lang="en-US" altLang="zh-CN" dirty="0"/>
              <a:t>Occupancy </a:t>
            </a:r>
            <a:r>
              <a:rPr lang="zh-CN" altLang="en-US" dirty="0"/>
              <a:t>的减少会导致计算性能受限。</a:t>
            </a:r>
          </a:p>
        </p:txBody>
      </p:sp>
    </p:spTree>
    <p:extLst>
      <p:ext uri="{BB962C8B-B14F-4D97-AF65-F5344CB8AC3E}">
        <p14:creationId xmlns:p14="http://schemas.microsoft.com/office/powerpoint/2010/main" val="33287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520A1-8F49-4428-AEB8-C72DDF8F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336"/>
            <a:ext cx="10515600" cy="21138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有效减少了共享内存访问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一定程度缓解了内存停滞（</a:t>
            </a:r>
            <a:r>
              <a:rPr lang="en-US" altLang="zh-CN" sz="1800" dirty="0"/>
              <a:t>stalling-for-memory</a:t>
            </a:r>
            <a:r>
              <a:rPr lang="zh-CN" altLang="en-US" sz="1800" dirty="0"/>
              <a:t>）问题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869119-3895-4BB2-9CE2-DABB333B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9" y="2200060"/>
            <a:ext cx="8590035" cy="46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5335</Words>
  <Application>Microsoft Office PowerPoint</Application>
  <PresentationFormat>宽屏</PresentationFormat>
  <Paragraphs>371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-apple-system</vt:lpstr>
      <vt:lpstr>等线</vt:lpstr>
      <vt:lpstr>等线 Light</vt:lpstr>
      <vt:lpstr>新宋体</vt:lpstr>
      <vt:lpstr>Arial</vt:lpstr>
      <vt:lpstr>Open Sans</vt:lpstr>
      <vt:lpstr>Office 主题​​</vt:lpstr>
      <vt:lpstr>PowerPoint 演示文稿</vt:lpstr>
      <vt:lpstr>Kernel 1: Naive 实现</vt:lpstr>
      <vt:lpstr>Kernel 2:Shared Memory 优化</vt:lpstr>
      <vt:lpstr>PowerPoint 演示文稿</vt:lpstr>
      <vt:lpstr>PowerPoint 演示文稿</vt:lpstr>
      <vt:lpstr>PowerPoint 演示文稿</vt:lpstr>
      <vt:lpstr>Kernel 3:Register 优化</vt:lpstr>
      <vt:lpstr>PowerPoint 演示文稿</vt:lpstr>
      <vt:lpstr>PowerPoint 演示文稿</vt:lpstr>
      <vt:lpstr>PowerPoint 演示文稿</vt:lpstr>
      <vt:lpstr>Kernel 4:双缓冲优化</vt:lpstr>
      <vt:lpstr>PowerPoint 演示文稿</vt:lpstr>
      <vt:lpstr>PowerPoint 演示文稿</vt:lpstr>
      <vt:lpstr>Kernel 4:双缓冲优化</vt:lpstr>
      <vt:lpstr>Kernel 4:双缓冲优化</vt:lpstr>
      <vt:lpstr>PowerPoint 演示文稿</vt:lpstr>
      <vt:lpstr>PowerPoint 演示文稿</vt:lpstr>
      <vt:lpstr>Kernel 5:Warp分片优化</vt:lpstr>
      <vt:lpstr>Kernel 5:Warp分片优化</vt:lpstr>
      <vt:lpstr>PowerPoint 演示文稿</vt:lpstr>
      <vt:lpstr>Kernel 5:Warp分片优化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3070341812@qq.com</dc:creator>
  <cp:lastModifiedBy>3070341812@qq.com</cp:lastModifiedBy>
  <cp:revision>126</cp:revision>
  <dcterms:created xsi:type="dcterms:W3CDTF">2024-07-11T10:02:36Z</dcterms:created>
  <dcterms:modified xsi:type="dcterms:W3CDTF">2024-07-17T07:40:30Z</dcterms:modified>
</cp:coreProperties>
</file>